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4" r:id="rId2"/>
    <p:sldId id="276" r:id="rId3"/>
    <p:sldId id="290" r:id="rId4"/>
    <p:sldId id="273" r:id="rId5"/>
    <p:sldId id="272" r:id="rId6"/>
    <p:sldId id="277" r:id="rId7"/>
    <p:sldId id="278" r:id="rId8"/>
    <p:sldId id="279" r:id="rId9"/>
    <p:sldId id="280" r:id="rId10"/>
    <p:sldId id="257" r:id="rId11"/>
    <p:sldId id="282" r:id="rId12"/>
    <p:sldId id="283" r:id="rId13"/>
    <p:sldId id="274" r:id="rId14"/>
    <p:sldId id="275" r:id="rId15"/>
    <p:sldId id="284" r:id="rId16"/>
    <p:sldId id="281" r:id="rId17"/>
    <p:sldId id="266" r:id="rId18"/>
    <p:sldId id="269" r:id="rId19"/>
    <p:sldId id="285" r:id="rId20"/>
    <p:sldId id="289" r:id="rId21"/>
    <p:sldId id="286" r:id="rId22"/>
    <p:sldId id="287" r:id="rId23"/>
    <p:sldId id="288" r:id="rId24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25052C-6FA2-478E-BAF4-ADDAF1FB332E}">
          <p14:sldIdLst>
            <p14:sldId id="264"/>
            <p14:sldId id="276"/>
            <p14:sldId id="290"/>
            <p14:sldId id="273"/>
            <p14:sldId id="272"/>
            <p14:sldId id="277"/>
            <p14:sldId id="278"/>
            <p14:sldId id="279"/>
            <p14:sldId id="280"/>
            <p14:sldId id="257"/>
            <p14:sldId id="282"/>
            <p14:sldId id="283"/>
            <p14:sldId id="274"/>
            <p14:sldId id="275"/>
            <p14:sldId id="284"/>
            <p14:sldId id="281"/>
            <p14:sldId id="266"/>
            <p14:sldId id="269"/>
            <p14:sldId id="285"/>
            <p14:sldId id="289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66FF"/>
    <a:srgbClr val="005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 autoAdjust="0"/>
    <p:restoredTop sz="94621"/>
  </p:normalViewPr>
  <p:slideViewPr>
    <p:cSldViewPr>
      <p:cViewPr varScale="1">
        <p:scale>
          <a:sx n="78" d="100"/>
          <a:sy n="78" d="100"/>
        </p:scale>
        <p:origin x="744" y="68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3309B-2C63-4661-BA45-56D3554FE390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8A284C0-573E-4787-8356-E0B247587768}" type="pres">
      <dgm:prSet presAssocID="{8A53309B-2C63-4661-BA45-56D3554FE39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EF23DCA-A81D-442D-8466-9069796169FD}" type="presOf" srcId="{8A53309B-2C63-4661-BA45-56D3554FE390}" destId="{08A284C0-573E-4787-8356-E0B24758776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53309B-2C63-4661-BA45-56D3554FE390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8A284C0-573E-4787-8356-E0B247587768}" type="pres">
      <dgm:prSet presAssocID="{8A53309B-2C63-4661-BA45-56D3554FE39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EF23DCA-A81D-442D-8466-9069796169FD}" type="presOf" srcId="{8A53309B-2C63-4661-BA45-56D3554FE390}" destId="{08A284C0-573E-4787-8356-E0B24758776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53309B-2C63-4661-BA45-56D3554FE390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8A284C0-573E-4787-8356-E0B247587768}" type="pres">
      <dgm:prSet presAssocID="{8A53309B-2C63-4661-BA45-56D3554FE39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EF23DCA-A81D-442D-8466-9069796169FD}" type="presOf" srcId="{8A53309B-2C63-4661-BA45-56D3554FE390}" destId="{08A284C0-573E-4787-8356-E0B24758776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9E9B5-B503-4E42-91AE-4F8B6FBFCBF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4C2B3-9D11-4D7F-99AF-70F78F3859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E5A61-B50A-446B-812A-1F3F77BD078C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F006D-AAC8-43FD-822D-512CC688DB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F006D-AAC8-43FD-822D-512CC688DBF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F006D-AAC8-43FD-822D-512CC688DB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87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F006D-AAC8-43FD-822D-512CC688DB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5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F9DB2-770C-F9CA-4EA7-6B1EB254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0F0017-DB48-F55C-D162-26395B8E9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5B107-E4FB-5945-3AEA-479051111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AA52F-9795-3F4B-E2F4-657BA9F90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F006D-AAC8-43FD-822D-512CC688DB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06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6D0F6-5DD4-81AE-7E4B-A007AB64C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44EE2-AC28-7915-50AD-06AD32996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3D84B-8442-EE6E-5C1C-9990D81B5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552E9-A3E2-8055-F065-CF9A029A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F006D-AAC8-43FD-822D-512CC688DB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2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F006D-AAC8-43FD-822D-512CC688DB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8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084E63-FB51-94D5-9EBA-9CA85C648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00EA-4F32-43FA-BB75-1F67A5659D63}" type="datetime1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1EADD-7F9D-0539-3FBC-F947AC81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E5DD1-6AA0-1610-4679-0D8F8B11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7098B-2665-427D-8BD7-098548FD3B4A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8A821-FBD3-4402-97B3-D7863CB9DED7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9108-6C38-414C-BBD8-2B28F7F176AB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3B937-A862-4BA0-A3C2-0C1FB5570961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8950D-8AD6-45B7-ACBA-4EDC35121E36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5EA0-FB6E-42F7-99CD-F70274ECE915}" type="datetime1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E1C8C-5FFB-49F6-B27B-FCA5BFF59B15}" type="datetime1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192A-D224-4F18-BB5A-414C7745C4B0}" type="datetime1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FC76-FAB4-4F77-AE59-AAF03F89BCBE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F453-7132-4260-9A83-9AC1DC520222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8D4B7-2515-4A95-9448-FB4897BEDAC9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69CB6-DDC7-41DE-A6A1-C1B06B4EB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13"/>
          <p:cNvSpPr>
            <a:spLocks/>
          </p:cNvSpPr>
          <p:nvPr userDrawn="1"/>
        </p:nvSpPr>
        <p:spPr bwMode="auto">
          <a:xfrm>
            <a:off x="0" y="628650"/>
            <a:ext cx="9144000" cy="57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26" y="0"/>
              </a:cxn>
              <a:cxn ang="0">
                <a:pos x="5485" y="92"/>
              </a:cxn>
              <a:cxn ang="0">
                <a:pos x="5434" y="192"/>
              </a:cxn>
              <a:cxn ang="0">
                <a:pos x="184" y="192"/>
              </a:cxn>
              <a:cxn ang="0">
                <a:pos x="125" y="75"/>
              </a:cxn>
              <a:cxn ang="0">
                <a:pos x="0" y="0"/>
              </a:cxn>
            </a:cxnLst>
            <a:rect l="0" t="0" r="r" b="b"/>
            <a:pathLst>
              <a:path w="5626" h="192">
                <a:moveTo>
                  <a:pt x="0" y="0"/>
                </a:moveTo>
                <a:lnTo>
                  <a:pt x="5626" y="0"/>
                </a:lnTo>
                <a:lnTo>
                  <a:pt x="5485" y="92"/>
                </a:lnTo>
                <a:lnTo>
                  <a:pt x="5434" y="192"/>
                </a:lnTo>
                <a:lnTo>
                  <a:pt x="184" y="192"/>
                </a:lnTo>
                <a:lnTo>
                  <a:pt x="125" y="75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hyperlink" Target="http://surl.li/ffsiw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microsoft.com/office/2007/relationships/hdphoto" Target="../media/hdphoto1.wdp"/><Relationship Id="rId5" Type="http://schemas.openxmlformats.org/officeDocument/2006/relationships/image" Target="../media/image38.png"/><Relationship Id="rId10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10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5943" y="784436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Topic: integrated carbon capture and conversion process to synthetic natural gas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2F510-7571-90D0-A0A7-6D4DDB1F4807}"/>
              </a:ext>
            </a:extLst>
          </p:cNvPr>
          <p:cNvSpPr txBox="1"/>
          <p:nvPr/>
        </p:nvSpPr>
        <p:spPr>
          <a:xfrm>
            <a:off x="2717975" y="1184546"/>
            <a:ext cx="369578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</a:rPr>
              <a:t>Team Name: DEEPWATER HORIZON</a:t>
            </a:r>
            <a:endParaRPr lang="en-US" kern="0" dirty="0">
              <a:solidFill>
                <a:prstClr val="black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BB918-5979-1DD8-8DE6-D4FBDB97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098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21B64195-4F0B-CD9C-78FA-D60AA857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IT Indian Institute of Technology Kharagpur Logo PNG vector ...">
            <a:extLst>
              <a:ext uri="{FF2B5EF4-FFF2-40B4-BE49-F238E27FC236}">
                <a16:creationId xmlns:a16="http://schemas.microsoft.com/office/drawing/2014/main" id="{1AE88EE1-7009-8934-F27D-15779FA7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0">
            <a:extLst>
              <a:ext uri="{FF2B5EF4-FFF2-40B4-BE49-F238E27FC236}">
                <a16:creationId xmlns:a16="http://schemas.microsoft.com/office/drawing/2014/main" id="{753EEFD5-9C50-117C-9717-A9FB85E44431}"/>
              </a:ext>
            </a:extLst>
          </p:cNvPr>
          <p:cNvGrpSpPr>
            <a:grpSpLocks noChangeAspect="1"/>
          </p:cNvGrpSpPr>
          <p:nvPr/>
        </p:nvGrpSpPr>
        <p:grpSpPr>
          <a:xfrm>
            <a:off x="254167" y="1611586"/>
            <a:ext cx="2286000" cy="2286000"/>
            <a:chOff x="-210012" y="0"/>
            <a:chExt cx="9329074" cy="8909050"/>
          </a:xfrm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3C73FC9B-61CF-F040-6E9F-C04E9D77C63D}"/>
                </a:ext>
              </a:extLst>
            </p:cNvPr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6AA8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69DC1A6A-DD3B-D325-1657-A21BF84350E5}"/>
                </a:ext>
              </a:extLst>
            </p:cNvPr>
            <p:cNvSpPr/>
            <p:nvPr/>
          </p:nvSpPr>
          <p:spPr>
            <a:xfrm>
              <a:off x="63863" y="263804"/>
              <a:ext cx="8781324" cy="8381438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6D0B23F2-BFD5-0C77-A63E-B3DC09BE27EE}"/>
                </a:ext>
              </a:extLst>
            </p:cNvPr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47A3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6D1AA7-7B20-DF25-C5A4-CAC62BD3105B}"/>
              </a:ext>
            </a:extLst>
          </p:cNvPr>
          <p:cNvSpPr txBox="1"/>
          <p:nvPr/>
        </p:nvSpPr>
        <p:spPr>
          <a:xfrm>
            <a:off x="166007" y="3951457"/>
            <a:ext cx="24397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/>
              <a:t>Arghadeep Biswas</a:t>
            </a:r>
          </a:p>
          <a:p>
            <a:pPr algn="ctr"/>
            <a:r>
              <a:rPr lang="en-IN" sz="1600" b="1" dirty="0"/>
              <a:t>Fourth Year(Dual Degree), </a:t>
            </a:r>
          </a:p>
          <a:p>
            <a:pPr algn="ctr"/>
            <a:r>
              <a:rPr lang="en-IN" sz="1600" b="1" dirty="0"/>
              <a:t>Chemical Engineering, </a:t>
            </a:r>
          </a:p>
          <a:p>
            <a:pPr algn="ctr"/>
            <a:r>
              <a:rPr lang="en-IN" sz="1600" b="1" dirty="0"/>
              <a:t>IIT Kharagpur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8D2B40-8921-9849-57E4-7515B02E3CBE}"/>
              </a:ext>
            </a:extLst>
          </p:cNvPr>
          <p:cNvGrpSpPr>
            <a:grpSpLocks noChangeAspect="1"/>
          </p:cNvGrpSpPr>
          <p:nvPr/>
        </p:nvGrpSpPr>
        <p:grpSpPr>
          <a:xfrm>
            <a:off x="3540739" y="1618381"/>
            <a:ext cx="2386014" cy="2278588"/>
            <a:chOff x="-210012" y="0"/>
            <a:chExt cx="9329074" cy="890905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8A3743F-F0ED-7680-32D5-A966DCDFF9BC}"/>
                </a:ext>
              </a:extLst>
            </p:cNvPr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6AA8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F825C07-5D48-F81E-DF3F-5EE1F1526D8F}"/>
                </a:ext>
              </a:extLst>
            </p:cNvPr>
            <p:cNvSpPr/>
            <p:nvPr/>
          </p:nvSpPr>
          <p:spPr>
            <a:xfrm>
              <a:off x="63865" y="263805"/>
              <a:ext cx="8781321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F6D5B31-2F65-72F3-600A-5C5C00186A8D}"/>
                </a:ext>
              </a:extLst>
            </p:cNvPr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47A3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1A04C10-B457-CF0D-DD60-214621873B55}"/>
              </a:ext>
            </a:extLst>
          </p:cNvPr>
          <p:cNvSpPr txBox="1"/>
          <p:nvPr/>
        </p:nvSpPr>
        <p:spPr>
          <a:xfrm>
            <a:off x="3576118" y="3958954"/>
            <a:ext cx="24397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/>
              <a:t>Rahul Rajwar</a:t>
            </a:r>
          </a:p>
          <a:p>
            <a:pPr algn="ctr"/>
            <a:r>
              <a:rPr lang="en-IN" sz="1600" b="1" dirty="0"/>
              <a:t>Fourth Year(Dual Degree), </a:t>
            </a:r>
          </a:p>
          <a:p>
            <a:pPr algn="ctr"/>
            <a:r>
              <a:rPr lang="en-IN" sz="1600" b="1" dirty="0"/>
              <a:t>Chemical Engineering, </a:t>
            </a:r>
          </a:p>
          <a:p>
            <a:pPr algn="ctr"/>
            <a:r>
              <a:rPr lang="en-IN" sz="1600" b="1" dirty="0"/>
              <a:t>IIT Kharagpur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A6598756-6F73-914E-037E-0AC16E060E54}"/>
              </a:ext>
            </a:extLst>
          </p:cNvPr>
          <p:cNvGrpSpPr>
            <a:grpSpLocks noChangeAspect="1"/>
          </p:cNvGrpSpPr>
          <p:nvPr/>
        </p:nvGrpSpPr>
        <p:grpSpPr>
          <a:xfrm>
            <a:off x="6577962" y="1615291"/>
            <a:ext cx="2386014" cy="2278588"/>
            <a:chOff x="-210012" y="0"/>
            <a:chExt cx="9329074" cy="890905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CCE1695-F366-809D-8CAC-7D01016517A7}"/>
                </a:ext>
              </a:extLst>
            </p:cNvPr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6AA8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C07DC390-A30E-E8D5-7480-5A1F449EDCB9}"/>
                </a:ext>
              </a:extLst>
            </p:cNvPr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47A30"/>
            </a:solid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23" name="Picture 22" descr="A person standing in front of a sign&#10;&#10;AI-generated content may be incorrect.">
            <a:extLst>
              <a:ext uri="{FF2B5EF4-FFF2-40B4-BE49-F238E27FC236}">
                <a16:creationId xmlns:a16="http://schemas.microsoft.com/office/drawing/2014/main" id="{050C8D8B-ED1A-1D70-349F-29A446E92F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82" y="1644747"/>
            <a:ext cx="2175552" cy="2184751"/>
          </a:xfrm>
          <a:prstGeom prst="flowChartConnector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A642F6F-EEC8-3BDD-7CCD-B74724688CA8}"/>
              </a:ext>
            </a:extLst>
          </p:cNvPr>
          <p:cNvSpPr txBox="1"/>
          <p:nvPr/>
        </p:nvSpPr>
        <p:spPr>
          <a:xfrm>
            <a:off x="6532785" y="3939567"/>
            <a:ext cx="2315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err="1"/>
              <a:t>Debojyoti</a:t>
            </a:r>
            <a:r>
              <a:rPr lang="en-IN" sz="1600" b="1" dirty="0"/>
              <a:t> Roy</a:t>
            </a:r>
          </a:p>
          <a:p>
            <a:pPr algn="ctr"/>
            <a:r>
              <a:rPr lang="en-IN" sz="1600" b="1" dirty="0"/>
              <a:t>Fourth Year(</a:t>
            </a:r>
            <a:r>
              <a:rPr lang="en-IN" sz="1600" b="1" dirty="0" err="1"/>
              <a:t>Btech</a:t>
            </a:r>
            <a:r>
              <a:rPr lang="en-IN" sz="1600" b="1" dirty="0"/>
              <a:t>), </a:t>
            </a:r>
          </a:p>
          <a:p>
            <a:pPr algn="ctr"/>
            <a:r>
              <a:rPr lang="en-IN" sz="1600" b="1" dirty="0"/>
              <a:t>Mechanical Engineering, </a:t>
            </a:r>
          </a:p>
          <a:p>
            <a:pPr algn="ctr"/>
            <a:r>
              <a:rPr lang="en-IN" sz="1600" b="1" dirty="0"/>
              <a:t>IIT Kharagpur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57150"/>
            <a:ext cx="716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Technology / Process / Product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C17E9-438D-B625-2D8F-6C405E04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3CD31C4B-DD7B-50B1-9AF6-E93729148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3325387"/>
            <a:ext cx="3429000" cy="144187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6C309D-0004-C7D5-E24B-CCF324DF8660}"/>
              </a:ext>
            </a:extLst>
          </p:cNvPr>
          <p:cNvSpPr/>
          <p:nvPr/>
        </p:nvSpPr>
        <p:spPr>
          <a:xfrm>
            <a:off x="174171" y="3105150"/>
            <a:ext cx="3886200" cy="193595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6F85E-C710-807D-CBCB-AA1254D5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71783"/>
            <a:ext cx="3379764" cy="165549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267066-E975-9872-8E92-0FECD04681B1}"/>
              </a:ext>
            </a:extLst>
          </p:cNvPr>
          <p:cNvSpPr/>
          <p:nvPr/>
        </p:nvSpPr>
        <p:spPr>
          <a:xfrm>
            <a:off x="174171" y="923230"/>
            <a:ext cx="3886200" cy="193595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092721-2E45-5FDA-4C8E-65C622A38E82}"/>
              </a:ext>
            </a:extLst>
          </p:cNvPr>
          <p:cNvSpPr txBox="1"/>
          <p:nvPr/>
        </p:nvSpPr>
        <p:spPr>
          <a:xfrm>
            <a:off x="2743200" y="456759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CC section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458E3-4EDE-215E-DCBF-0ED47D90B38E}"/>
              </a:ext>
            </a:extLst>
          </p:cNvPr>
          <p:cNvSpPr txBox="1"/>
          <p:nvPr/>
        </p:nvSpPr>
        <p:spPr>
          <a:xfrm>
            <a:off x="2841171" y="21178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Electrolysis  section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057A3-83C0-1B00-5122-8B7C01701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863221"/>
            <a:ext cx="3505200" cy="178234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79D43A-F8AE-6A68-02DE-2BDA3A046341}"/>
              </a:ext>
            </a:extLst>
          </p:cNvPr>
          <p:cNvSpPr/>
          <p:nvPr/>
        </p:nvSpPr>
        <p:spPr>
          <a:xfrm>
            <a:off x="4457700" y="1659297"/>
            <a:ext cx="3886200" cy="193595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4CA86-7866-D2A8-ACE7-7F4B86A759D2}"/>
              </a:ext>
            </a:extLst>
          </p:cNvPr>
          <p:cNvSpPr txBox="1"/>
          <p:nvPr/>
        </p:nvSpPr>
        <p:spPr>
          <a:xfrm>
            <a:off x="6553200" y="1663056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Synthesis   section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802E4B-71B0-EB31-F36C-33018A80BF94}"/>
              </a:ext>
            </a:extLst>
          </p:cNvPr>
          <p:cNvSpPr/>
          <p:nvPr/>
        </p:nvSpPr>
        <p:spPr>
          <a:xfrm>
            <a:off x="4816929" y="4132421"/>
            <a:ext cx="4038600" cy="6096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8D6B9B-B436-0D6C-D4F1-97B3F9A47B1B}"/>
              </a:ext>
            </a:extLst>
          </p:cNvPr>
          <p:cNvSpPr txBox="1"/>
          <p:nvPr/>
        </p:nvSpPr>
        <p:spPr>
          <a:xfrm>
            <a:off x="6308272" y="424815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Utilities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560773-7D42-1806-7E7E-0FB862EE3B85}"/>
              </a:ext>
            </a:extLst>
          </p:cNvPr>
          <p:cNvCxnSpPr/>
          <p:nvPr/>
        </p:nvCxnSpPr>
        <p:spPr>
          <a:xfrm flipV="1">
            <a:off x="4060371" y="2764199"/>
            <a:ext cx="420699" cy="5611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66CB17-8922-DA7F-F1D0-F768ACEE19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060371" y="1891209"/>
            <a:ext cx="397329" cy="3842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8C3EBD-5792-8ECB-52BA-0259C4E28589}"/>
              </a:ext>
            </a:extLst>
          </p:cNvPr>
          <p:cNvCxnSpPr>
            <a:cxnSpLocks/>
          </p:cNvCxnSpPr>
          <p:nvPr/>
        </p:nvCxnSpPr>
        <p:spPr>
          <a:xfrm flipV="1">
            <a:off x="5715000" y="3434821"/>
            <a:ext cx="0" cy="81332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D51379-CA6D-95D3-084A-EE59061566D6}"/>
              </a:ext>
            </a:extLst>
          </p:cNvPr>
          <p:cNvCxnSpPr>
            <a:cxnSpLocks/>
          </p:cNvCxnSpPr>
          <p:nvPr/>
        </p:nvCxnSpPr>
        <p:spPr>
          <a:xfrm>
            <a:off x="5410200" y="3434821"/>
            <a:ext cx="0" cy="79471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007755-0FF7-4D84-9143-7A9EAECB57EB}"/>
              </a:ext>
            </a:extLst>
          </p:cNvPr>
          <p:cNvCxnSpPr>
            <a:cxnSpLocks/>
          </p:cNvCxnSpPr>
          <p:nvPr/>
        </p:nvCxnSpPr>
        <p:spPr>
          <a:xfrm>
            <a:off x="4152900" y="3991674"/>
            <a:ext cx="579665" cy="39919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8DE3AD-CCC6-C52E-9D6D-315B0FBC6983}"/>
              </a:ext>
            </a:extLst>
          </p:cNvPr>
          <p:cNvCxnSpPr>
            <a:cxnSpLocks/>
          </p:cNvCxnSpPr>
          <p:nvPr/>
        </p:nvCxnSpPr>
        <p:spPr>
          <a:xfrm flipH="1" flipV="1">
            <a:off x="4259035" y="3841485"/>
            <a:ext cx="473530" cy="3497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86CBA1F-72CA-0AF5-326E-B19F4F05634B}"/>
              </a:ext>
            </a:extLst>
          </p:cNvPr>
          <p:cNvSpPr txBox="1"/>
          <p:nvPr/>
        </p:nvSpPr>
        <p:spPr>
          <a:xfrm>
            <a:off x="4495800" y="978133"/>
            <a:ext cx="6384290" cy="358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2000" b="1" dirty="0" err="1">
                <a:solidFill>
                  <a:srgbClr val="FF0000"/>
                </a:solidFill>
                <a:latin typeface="Cambria'"/>
              </a:rPr>
              <a:t>PtG</a:t>
            </a:r>
            <a:r>
              <a:rPr lang="en-IN" sz="2000" b="1" dirty="0">
                <a:solidFill>
                  <a:srgbClr val="FF0000"/>
                </a:solidFill>
                <a:latin typeface="Cambria'"/>
              </a:rPr>
              <a:t> Plant Process Flow Diagram</a:t>
            </a:r>
          </a:p>
        </p:txBody>
      </p:sp>
      <p:pic>
        <p:nvPicPr>
          <p:cNvPr id="37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D5572C92-9E80-A987-2EC7-2107A2581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IIT Indian Institute of Technology Kharagpur Logo PNG vector ...">
            <a:extLst>
              <a:ext uri="{FF2B5EF4-FFF2-40B4-BE49-F238E27FC236}">
                <a16:creationId xmlns:a16="http://schemas.microsoft.com/office/drawing/2014/main" id="{3F26D438-9BF7-8E1C-6267-65EF369F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778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/>
      <p:bldP spid="11" grpId="0" animBg="1"/>
      <p:bldP spid="12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D909D-6284-FA31-4EBD-CD7E8552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6ADC0CB-DC7B-FA5E-7292-0DE5013A7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38499"/>
            <a:ext cx="7010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70C0"/>
                </a:solidFill>
                <a:latin typeface="Arial Black" pitchFamily="34" charset="0"/>
              </a:rPr>
              <a:t>ECONOMIC VIABILITY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5756B-6131-E406-E3F6-2AE229FE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0620" y="4767842"/>
            <a:ext cx="2133600" cy="273844"/>
          </a:xfrm>
        </p:spPr>
        <p:txBody>
          <a:bodyPr/>
          <a:lstStyle/>
          <a:p>
            <a:fld id="{1A469CB6-DDC7-41DE-A6A1-C1B06B4EB3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4DE1B-7809-7A0B-A40B-77E80FE732DA}"/>
              </a:ext>
            </a:extLst>
          </p:cNvPr>
          <p:cNvSpPr txBox="1"/>
          <p:nvPr/>
        </p:nvSpPr>
        <p:spPr>
          <a:xfrm>
            <a:off x="8164" y="3891402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CAPEX – 21.3 M$</a:t>
            </a:r>
          </a:p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OPEX – 35.4 M$</a:t>
            </a:r>
          </a:p>
        </p:txBody>
      </p:sp>
      <p:pic>
        <p:nvPicPr>
          <p:cNvPr id="13" name="Graphic 12" descr="Flying Money with solid fill">
            <a:extLst>
              <a:ext uri="{FF2B5EF4-FFF2-40B4-BE49-F238E27FC236}">
                <a16:creationId xmlns:a16="http://schemas.microsoft.com/office/drawing/2014/main" id="{F0D22DAF-62A6-6232-EA7E-85FA9E59B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845" y="3983949"/>
            <a:ext cx="553784" cy="553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7D15B0-F1CD-2351-E95C-6AC7E16A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11" y="989073"/>
            <a:ext cx="4287703" cy="2720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C054C-3EAA-7202-DA7F-13DE64EA153F}"/>
              </a:ext>
            </a:extLst>
          </p:cNvPr>
          <p:cNvSpPr txBox="1"/>
          <p:nvPr/>
        </p:nvSpPr>
        <p:spPr>
          <a:xfrm>
            <a:off x="4725540" y="3973229"/>
            <a:ext cx="447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expected purchase equipment cost was </a:t>
            </a:r>
          </a:p>
          <a:p>
            <a:pPr algn="ctr"/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$22 million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69632A-F3CB-F670-8C60-CE00D22EB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00" y="937990"/>
            <a:ext cx="4653479" cy="25808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4C6DC3-6579-A7E2-9B43-6FE17E149B73}"/>
              </a:ext>
            </a:extLst>
          </p:cNvPr>
          <p:cNvSpPr txBox="1"/>
          <p:nvPr/>
        </p:nvSpPr>
        <p:spPr>
          <a:xfrm>
            <a:off x="1032933" y="3413455"/>
            <a:ext cx="2242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/>
              <a:t>Fig 8: Breakdown of OPEX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646512-7A7C-77E5-FB16-AFA31FEB5AB1}"/>
              </a:ext>
            </a:extLst>
          </p:cNvPr>
          <p:cNvSpPr txBox="1"/>
          <p:nvPr/>
        </p:nvSpPr>
        <p:spPr>
          <a:xfrm>
            <a:off x="5727773" y="3659397"/>
            <a:ext cx="2242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/>
              <a:t>Fig 9: Breakdown of PEC</a:t>
            </a:r>
          </a:p>
        </p:txBody>
      </p:sp>
      <p:pic>
        <p:nvPicPr>
          <p:cNvPr id="21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9214AEE1-AC29-F66D-8C1F-F3A2695FB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IIT Indian Institute of Technology Kharagpur Logo PNG vector ...">
            <a:extLst>
              <a:ext uri="{FF2B5EF4-FFF2-40B4-BE49-F238E27FC236}">
                <a16:creationId xmlns:a16="http://schemas.microsoft.com/office/drawing/2014/main" id="{E8F1AB71-F79A-14E8-B5AF-4CC5FCED6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6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BD91A-5E88-748D-5EF3-3D5459A9E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FF3536DA-739C-5CA3-6FD3-A5AEB38C4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38499"/>
            <a:ext cx="7010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70C0"/>
                </a:solidFill>
                <a:latin typeface="Arial Black" pitchFamily="34" charset="0"/>
              </a:rPr>
              <a:t>ECONOMIC VIABILITY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593E6-CBC2-4D45-95C3-960D649C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0620" y="4767842"/>
            <a:ext cx="2133600" cy="273844"/>
          </a:xfrm>
        </p:spPr>
        <p:txBody>
          <a:bodyPr/>
          <a:lstStyle/>
          <a:p>
            <a:fld id="{1A469CB6-DDC7-41DE-A6A1-C1B06B4EB3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FB9DB-FDEA-7344-A42F-5EB88CCE45F1}"/>
              </a:ext>
            </a:extLst>
          </p:cNvPr>
          <p:cNvSpPr txBox="1"/>
          <p:nvPr/>
        </p:nvSpPr>
        <p:spPr>
          <a:xfrm>
            <a:off x="3262198" y="742950"/>
            <a:ext cx="592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Sensitivity 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091A0-0E8C-A027-9566-E7D7B69B3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9" y="912227"/>
            <a:ext cx="2514600" cy="2075574"/>
          </a:xfrm>
          <a:prstGeom prst="rect">
            <a:avLst/>
          </a:prstGeom>
        </p:spPr>
      </p:pic>
      <p:pic>
        <p:nvPicPr>
          <p:cNvPr id="6" name="Picture 5" descr="A graph of a cost&#10;&#10;Description automatically generated">
            <a:extLst>
              <a:ext uri="{FF2B5EF4-FFF2-40B4-BE49-F238E27FC236}">
                <a16:creationId xmlns:a16="http://schemas.microsoft.com/office/drawing/2014/main" id="{D9D9D174-C687-9D6A-A4A7-F831835D76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31" y="1058157"/>
            <a:ext cx="2592778" cy="1932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626DA1-1E1F-BC20-D023-8BD6A997DF79}"/>
              </a:ext>
            </a:extLst>
          </p:cNvPr>
          <p:cNvSpPr txBox="1"/>
          <p:nvPr/>
        </p:nvSpPr>
        <p:spPr>
          <a:xfrm>
            <a:off x="3262198" y="2879939"/>
            <a:ext cx="5473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Uncertainty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EA0FF-A53E-59C8-FBDC-E4B84E2852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1" y="3161885"/>
            <a:ext cx="2563252" cy="1981615"/>
          </a:xfrm>
          <a:prstGeom prst="rect">
            <a:avLst/>
          </a:prstGeom>
        </p:spPr>
      </p:pic>
      <p:pic>
        <p:nvPicPr>
          <p:cNvPr id="10" name="Picture 9" descr="A graph of a cost&#10;&#10;Description automatically generated">
            <a:extLst>
              <a:ext uri="{FF2B5EF4-FFF2-40B4-BE49-F238E27FC236}">
                <a16:creationId xmlns:a16="http://schemas.microsoft.com/office/drawing/2014/main" id="{D245DF4A-2275-C300-9421-BA8C7B6C6E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08" y="3161885"/>
            <a:ext cx="2514601" cy="1933967"/>
          </a:xfrm>
          <a:prstGeom prst="rect">
            <a:avLst/>
          </a:prstGeom>
          <a:noFill/>
        </p:spPr>
      </p:pic>
      <p:pic>
        <p:nvPicPr>
          <p:cNvPr id="11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0260E80A-BF2A-A4C0-E0EA-6A65D86E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IT Indian Institute of Technology Kharagpur Logo PNG vector ...">
            <a:extLst>
              <a:ext uri="{FF2B5EF4-FFF2-40B4-BE49-F238E27FC236}">
                <a16:creationId xmlns:a16="http://schemas.microsoft.com/office/drawing/2014/main" id="{1436E8DB-4060-E390-4752-F24EC2BF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76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C574E-625F-F3E5-7CD8-924A223F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60F112-4A08-65DF-08F5-59E0AA13ABC7}"/>
              </a:ext>
            </a:extLst>
          </p:cNvPr>
          <p:cNvSpPr txBox="1"/>
          <p:nvPr/>
        </p:nvSpPr>
        <p:spPr>
          <a:xfrm>
            <a:off x="762000" y="57150"/>
            <a:ext cx="716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Proposal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9A25D-A403-1F4F-5235-7E547A3C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F43C1-F973-B8CB-9F98-EA8BE167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3" y="706444"/>
            <a:ext cx="4836597" cy="2133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F082659-AE30-FD16-6B45-6A3EEB31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78" y="3119271"/>
            <a:ext cx="4831913" cy="16479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26CD106-F32A-4600-F6BD-1CF79E2649BC}"/>
              </a:ext>
            </a:extLst>
          </p:cNvPr>
          <p:cNvSpPr txBox="1"/>
          <p:nvPr/>
        </p:nvSpPr>
        <p:spPr>
          <a:xfrm>
            <a:off x="5486400" y="925286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6">
                    <a:lumMod val="75000"/>
                  </a:schemeClr>
                </a:solidFill>
              </a:rPr>
              <a:t>Objective:</a:t>
            </a:r>
            <a:r>
              <a:rPr lang="en-IN" sz="1400" dirty="0"/>
              <a:t> Deploy an integrated CO</a:t>
            </a:r>
            <a:r>
              <a:rPr lang="en-IN" sz="1400" baseline="-25000" dirty="0"/>
              <a:t>2</a:t>
            </a:r>
            <a:r>
              <a:rPr lang="en-IN" sz="1400" dirty="0"/>
              <a:t> hydrogenation pilot plant for SNG(Synthetic Natural Gas) production using captured CO</a:t>
            </a:r>
            <a:r>
              <a:rPr lang="en-IN" sz="1400" baseline="-25000" dirty="0"/>
              <a:t>2</a:t>
            </a:r>
            <a:r>
              <a:rPr lang="en-IN" sz="1400" dirty="0"/>
              <a:t> and hydrogen produced from electrolysis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B33925-332D-5BAD-94D6-76C846E52685}"/>
              </a:ext>
            </a:extLst>
          </p:cNvPr>
          <p:cNvSpPr txBox="1"/>
          <p:nvPr/>
        </p:nvSpPr>
        <p:spPr>
          <a:xfrm>
            <a:off x="5486400" y="2090231"/>
            <a:ext cx="3476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400" b="1" dirty="0">
                <a:solidFill>
                  <a:schemeClr val="accent6">
                    <a:lumMod val="75000"/>
                  </a:schemeClr>
                </a:solidFill>
              </a:rPr>
              <a:t>Technology Stack</a:t>
            </a:r>
            <a:r>
              <a:rPr lang="en-IN" sz="14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MEA-based CO₂ Capture (TRL 9, optimized for low reboiler duty)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Alkaline Water Electrolysis (integrated model for 99.5% H₂ purity)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RWGS + Fischer-Tropsch Methanation (Ru-based catalyst, methane-rich syngas)</a:t>
            </a:r>
          </a:p>
          <a:p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8BF90C-526A-D29E-6F6E-EE37E46EFCC2}"/>
              </a:ext>
            </a:extLst>
          </p:cNvPr>
          <p:cNvSpPr txBox="1"/>
          <p:nvPr/>
        </p:nvSpPr>
        <p:spPr>
          <a:xfrm>
            <a:off x="335989" y="2812527"/>
            <a:ext cx="4904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i="1" dirty="0"/>
              <a:t>Fig 10: System elements and boundaries of the studied methanation process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B02C43-A45A-91ED-75C3-72351D02FEDB}"/>
              </a:ext>
            </a:extLst>
          </p:cNvPr>
          <p:cNvSpPr txBox="1"/>
          <p:nvPr/>
        </p:nvSpPr>
        <p:spPr>
          <a:xfrm>
            <a:off x="841415" y="4740693"/>
            <a:ext cx="3894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i="1" dirty="0"/>
              <a:t>Fig 11: TEA Template methodology for methanation process</a:t>
            </a:r>
          </a:p>
        </p:txBody>
      </p:sp>
      <p:pic>
        <p:nvPicPr>
          <p:cNvPr id="42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A09503B8-1AA4-D744-63B5-2857666DD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IIT Indian Institute of Technology Kharagpur Logo PNG vector ...">
            <a:extLst>
              <a:ext uri="{FF2B5EF4-FFF2-40B4-BE49-F238E27FC236}">
                <a16:creationId xmlns:a16="http://schemas.microsoft.com/office/drawing/2014/main" id="{1568B52E-6FC9-EF4D-3772-F167201C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3500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CBEC3-83DA-07A1-0551-3FD43AA78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1C82B5-D22E-0C6C-E522-349F32D482C4}"/>
              </a:ext>
            </a:extLst>
          </p:cNvPr>
          <p:cNvSpPr txBox="1"/>
          <p:nvPr/>
        </p:nvSpPr>
        <p:spPr>
          <a:xfrm>
            <a:off x="762000" y="57150"/>
            <a:ext cx="716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Action Plan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D9921C-633F-4E0E-B914-2250DC26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BE82C-11D3-CCCD-9993-7B2703A3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7" y="722106"/>
            <a:ext cx="5029200" cy="1994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BE68C2-2A68-0F22-CA49-BB57450864D3}"/>
              </a:ext>
            </a:extLst>
          </p:cNvPr>
          <p:cNvSpPr txBox="1"/>
          <p:nvPr/>
        </p:nvSpPr>
        <p:spPr>
          <a:xfrm>
            <a:off x="5513614" y="741461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Synthetic Natural Gas is quite expensive!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638CE-C4F2-8638-5143-5CDCBE2D98D9}"/>
              </a:ext>
            </a:extLst>
          </p:cNvPr>
          <p:cNvSpPr txBox="1"/>
          <p:nvPr/>
        </p:nvSpPr>
        <p:spPr>
          <a:xfrm>
            <a:off x="5221740" y="1155590"/>
            <a:ext cx="3767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err="1"/>
              <a:t>PtG</a:t>
            </a:r>
            <a:r>
              <a:rPr lang="en-IN" sz="1200" dirty="0"/>
              <a:t> operates independently, which limits it’s profitability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6901F6-2FAD-E6F5-2FBD-80A550A2E090}"/>
              </a:ext>
            </a:extLst>
          </p:cNvPr>
          <p:cNvSpPr/>
          <p:nvPr/>
        </p:nvSpPr>
        <p:spPr>
          <a:xfrm>
            <a:off x="6516591" y="1860745"/>
            <a:ext cx="1205387" cy="1102106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5E57D3-C764-EC74-31B9-5D3D89D67F06}"/>
              </a:ext>
            </a:extLst>
          </p:cNvPr>
          <p:cNvCxnSpPr>
            <a:cxnSpLocks/>
          </p:cNvCxnSpPr>
          <p:nvPr/>
        </p:nvCxnSpPr>
        <p:spPr>
          <a:xfrm>
            <a:off x="5930628" y="1949051"/>
            <a:ext cx="654540" cy="201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9B5F32-6810-0BC8-B822-DCD30762F29B}"/>
              </a:ext>
            </a:extLst>
          </p:cNvPr>
          <p:cNvCxnSpPr>
            <a:cxnSpLocks/>
          </p:cNvCxnSpPr>
          <p:nvPr/>
        </p:nvCxnSpPr>
        <p:spPr>
          <a:xfrm>
            <a:off x="5446197" y="2659166"/>
            <a:ext cx="1145077" cy="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0B1876-5972-6AB5-85E8-1B7923446A36}"/>
              </a:ext>
            </a:extLst>
          </p:cNvPr>
          <p:cNvCxnSpPr>
            <a:cxnSpLocks/>
          </p:cNvCxnSpPr>
          <p:nvPr/>
        </p:nvCxnSpPr>
        <p:spPr>
          <a:xfrm flipH="1">
            <a:off x="7675055" y="1929977"/>
            <a:ext cx="605878" cy="26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95471D-BB6A-B3D9-7A4D-56AF57E50119}"/>
              </a:ext>
            </a:extLst>
          </p:cNvPr>
          <p:cNvCxnSpPr>
            <a:cxnSpLocks/>
          </p:cNvCxnSpPr>
          <p:nvPr/>
        </p:nvCxnSpPr>
        <p:spPr>
          <a:xfrm flipH="1">
            <a:off x="7675055" y="2659166"/>
            <a:ext cx="605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260914-780F-32F5-292A-8C9577576F63}"/>
              </a:ext>
            </a:extLst>
          </p:cNvPr>
          <p:cNvSpPr txBox="1"/>
          <p:nvPr/>
        </p:nvSpPr>
        <p:spPr>
          <a:xfrm>
            <a:off x="5535825" y="1795162"/>
            <a:ext cx="458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err="1"/>
              <a:t>PtG</a:t>
            </a:r>
            <a:endParaRPr lang="en-IN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4FC55-3C8A-0A09-A72E-6102734C9A6E}"/>
              </a:ext>
            </a:extLst>
          </p:cNvPr>
          <p:cNvSpPr txBox="1"/>
          <p:nvPr/>
        </p:nvSpPr>
        <p:spPr>
          <a:xfrm>
            <a:off x="5488782" y="237225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Electric grid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A087CD-D65D-255A-258C-C2CFA1576628}"/>
              </a:ext>
            </a:extLst>
          </p:cNvPr>
          <p:cNvSpPr txBox="1"/>
          <p:nvPr/>
        </p:nvSpPr>
        <p:spPr>
          <a:xfrm>
            <a:off x="7485915" y="1645321"/>
            <a:ext cx="1263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Wind Turbines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E548C-BBFB-2CFF-9125-A53F56C89104}"/>
              </a:ext>
            </a:extLst>
          </p:cNvPr>
          <p:cNvSpPr txBox="1"/>
          <p:nvPr/>
        </p:nvSpPr>
        <p:spPr>
          <a:xfrm>
            <a:off x="7700167" y="2397630"/>
            <a:ext cx="53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Heat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21A589-DFB9-7700-908A-99892C7D6929}"/>
              </a:ext>
            </a:extLst>
          </p:cNvPr>
          <p:cNvSpPr txBox="1"/>
          <p:nvPr/>
        </p:nvSpPr>
        <p:spPr>
          <a:xfrm>
            <a:off x="6573182" y="2069737"/>
            <a:ext cx="114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75000"/>
                  </a:schemeClr>
                </a:solidFill>
              </a:rPr>
              <a:t>Cooperative Union(Game-Theory based)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2AC972-8212-CEF8-4186-A9C6D2AC70B1}"/>
              </a:ext>
            </a:extLst>
          </p:cNvPr>
          <p:cNvSpPr txBox="1"/>
          <p:nvPr/>
        </p:nvSpPr>
        <p:spPr>
          <a:xfrm>
            <a:off x="5308713" y="152601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1.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604006-921D-F5B8-5549-19782698C933}"/>
              </a:ext>
            </a:extLst>
          </p:cNvPr>
          <p:cNvSpPr txBox="1"/>
          <p:nvPr/>
        </p:nvSpPr>
        <p:spPr>
          <a:xfrm>
            <a:off x="210921" y="3011613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2</a:t>
            </a:r>
            <a:r>
              <a:rPr lang="en-IN" sz="14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B09BB5-2520-342C-CC5A-DE1355822CFB}"/>
              </a:ext>
            </a:extLst>
          </p:cNvPr>
          <p:cNvSpPr txBox="1"/>
          <p:nvPr/>
        </p:nvSpPr>
        <p:spPr>
          <a:xfrm>
            <a:off x="381000" y="3028950"/>
            <a:ext cx="447058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Utilization of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</a:rPr>
              <a:t>PtG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By-products (Heat + Oxygen)</a:t>
            </a:r>
          </a:p>
          <a:p>
            <a:pPr>
              <a:buNone/>
            </a:pPr>
            <a:r>
              <a:rPr lang="en-US" sz="1200" dirty="0" err="1"/>
              <a:t>PtG</a:t>
            </a:r>
            <a:r>
              <a:rPr lang="en-US" sz="1200" dirty="0"/>
              <a:t> produces more than just methane: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Oxygen</a:t>
            </a:r>
            <a:r>
              <a:rPr lang="en-US" sz="1200" dirty="0"/>
              <a:t> (from electrolysis) can be sold for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Heat</a:t>
            </a:r>
            <a:r>
              <a:rPr lang="en-US" sz="1200" dirty="0"/>
              <a:t> (from the exothermic methanation reaction) is usually wasted.</a:t>
            </a:r>
          </a:p>
          <a:p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3FD642-9A3F-FE48-62B1-FD0920D84416}"/>
              </a:ext>
            </a:extLst>
          </p:cNvPr>
          <p:cNvSpPr txBox="1"/>
          <p:nvPr/>
        </p:nvSpPr>
        <p:spPr>
          <a:xfrm>
            <a:off x="371382" y="3949810"/>
            <a:ext cx="51720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Symbiosis Cooperation Mode (RPSCM) for Peer-to-Peer (P2P) Trade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Traditional </a:t>
            </a:r>
            <a:r>
              <a:rPr lang="en-US" sz="1200" dirty="0" err="1"/>
              <a:t>PtG</a:t>
            </a:r>
            <a:r>
              <a:rPr lang="en-US" sz="1200" dirty="0"/>
              <a:t> systems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buy electricity from the market</a:t>
            </a:r>
            <a:r>
              <a:rPr lang="en-US" sz="1200" dirty="0"/>
              <a:t>, often at high prices.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Instead, proposing a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symbiotic model</a:t>
            </a:r>
            <a:r>
              <a:rPr lang="en-US" sz="1200" dirty="0"/>
              <a:t>, where:</a:t>
            </a:r>
          </a:p>
          <a:p>
            <a:r>
              <a:rPr lang="en-US" sz="1200" dirty="0"/>
              <a:t>     a) Wind power is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directly supplied to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PtG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/>
              <a:t>(bypassing the market).</a:t>
            </a:r>
          </a:p>
          <a:p>
            <a:r>
              <a:rPr lang="en-US" sz="1200" dirty="0"/>
              <a:t>     b) Surplus energy is sold to the grid only when needed.</a:t>
            </a:r>
          </a:p>
          <a:p>
            <a:endParaRPr lang="en-IN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1DA888-4024-47EF-4F0D-DCA64FF18786}"/>
              </a:ext>
            </a:extLst>
          </p:cNvPr>
          <p:cNvSpPr txBox="1"/>
          <p:nvPr/>
        </p:nvSpPr>
        <p:spPr>
          <a:xfrm>
            <a:off x="179171" y="3932473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3.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990223-63FB-088D-07A5-7496016010FC}"/>
              </a:ext>
            </a:extLst>
          </p:cNvPr>
          <p:cNvSpPr txBox="1"/>
          <p:nvPr/>
        </p:nvSpPr>
        <p:spPr>
          <a:xfrm>
            <a:off x="5521778" y="3184717"/>
            <a:ext cx="3484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Game-Theoretic Union: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 union of multiple agents (</a:t>
            </a:r>
            <a:r>
              <a:rPr lang="en-US" sz="1200" dirty="0" err="1"/>
              <a:t>PtG</a:t>
            </a:r>
            <a:r>
              <a:rPr lang="en-US" sz="1200" dirty="0"/>
              <a:t>, Grid, WT, Heat) is formed.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Each agent must benefit more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inside the union</a:t>
            </a:r>
            <a:r>
              <a:rPr lang="en-US" sz="1200" dirty="0"/>
              <a:t> than they would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outside it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Shapley Value ensures: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Individual rationality</a:t>
            </a:r>
            <a:r>
              <a:rPr lang="en-US" sz="1200" dirty="0"/>
              <a:t> (no one loses),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Group rationality</a:t>
            </a:r>
            <a:r>
              <a:rPr lang="en-US" sz="1200" dirty="0"/>
              <a:t> (total union profit &gt; sum of individual profits).</a:t>
            </a:r>
          </a:p>
          <a:p>
            <a:endParaRPr lang="en-IN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6A54D7-9CE8-14D8-E2EE-93DF240B6F76}"/>
              </a:ext>
            </a:extLst>
          </p:cNvPr>
          <p:cNvSpPr txBox="1"/>
          <p:nvPr/>
        </p:nvSpPr>
        <p:spPr>
          <a:xfrm>
            <a:off x="440424" y="2716068"/>
            <a:ext cx="4872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i="1" dirty="0"/>
              <a:t>Fig 12: Energy conversion effect of </a:t>
            </a:r>
            <a:r>
              <a:rPr lang="en-IN" sz="1200" i="1" dirty="0" err="1"/>
              <a:t>PtG</a:t>
            </a:r>
            <a:r>
              <a:rPr lang="en-IN" sz="1200" i="1" dirty="0"/>
              <a:t> in integrated energy system (Li et al)</a:t>
            </a:r>
          </a:p>
        </p:txBody>
      </p:sp>
      <p:pic>
        <p:nvPicPr>
          <p:cNvPr id="43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1BCD6245-4B73-241C-E302-57503E38B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IIT Indian Institute of Technology Kharagpur Logo PNG vector ...">
            <a:extLst>
              <a:ext uri="{FF2B5EF4-FFF2-40B4-BE49-F238E27FC236}">
                <a16:creationId xmlns:a16="http://schemas.microsoft.com/office/drawing/2014/main" id="{1B4E4323-F07E-6486-B09C-86BB892B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78446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A7A6C-C4F9-AC23-6774-BE705FCBA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78F08A-5971-EEF3-7215-F0E85B46BF56}"/>
              </a:ext>
            </a:extLst>
          </p:cNvPr>
          <p:cNvSpPr txBox="1"/>
          <p:nvPr/>
        </p:nvSpPr>
        <p:spPr>
          <a:xfrm>
            <a:off x="762000" y="57150"/>
            <a:ext cx="716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Action Plan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465EA-71FD-06F2-5E5C-49BA5A636B58}"/>
              </a:ext>
            </a:extLst>
          </p:cNvPr>
          <p:cNvGrpSpPr/>
          <p:nvPr/>
        </p:nvGrpSpPr>
        <p:grpSpPr>
          <a:xfrm>
            <a:off x="-366570" y="1241175"/>
            <a:ext cx="9510570" cy="3318092"/>
            <a:chOff x="232056" y="1620416"/>
            <a:chExt cx="11597485" cy="406590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9BDCC2-D46F-DC3E-FAB7-E91C5603ACC5}"/>
                </a:ext>
              </a:extLst>
            </p:cNvPr>
            <p:cNvSpPr/>
            <p:nvPr/>
          </p:nvSpPr>
          <p:spPr>
            <a:xfrm>
              <a:off x="1422428" y="2954510"/>
              <a:ext cx="9674836" cy="1484002"/>
            </a:xfrm>
            <a:custGeom>
              <a:avLst/>
              <a:gdLst>
                <a:gd name="connsiteX0" fmla="*/ 4008787 w 5810726"/>
                <a:gd name="connsiteY0" fmla="*/ 921448 h 921448"/>
                <a:gd name="connsiteX1" fmla="*/ 3324416 w 5810726"/>
                <a:gd name="connsiteY1" fmla="*/ 585406 h 921448"/>
                <a:gd name="connsiteX2" fmla="*/ 2905316 w 5810726"/>
                <a:gd name="connsiteY2" fmla="*/ 363855 h 921448"/>
                <a:gd name="connsiteX3" fmla="*/ 2482215 w 5810726"/>
                <a:gd name="connsiteY3" fmla="*/ 589312 h 921448"/>
                <a:gd name="connsiteX4" fmla="*/ 1801654 w 5810726"/>
                <a:gd name="connsiteY4" fmla="*/ 921448 h 921448"/>
                <a:gd name="connsiteX5" fmla="*/ 1122236 w 5810726"/>
                <a:gd name="connsiteY5" fmla="*/ 590455 h 921448"/>
                <a:gd name="connsiteX6" fmla="*/ 698087 w 5810726"/>
                <a:gd name="connsiteY6" fmla="*/ 363855 h 921448"/>
                <a:gd name="connsiteX7" fmla="*/ 292703 w 5810726"/>
                <a:gd name="connsiteY7" fmla="*/ 568738 h 921448"/>
                <a:gd name="connsiteX8" fmla="*/ 0 w 5810726"/>
                <a:gd name="connsiteY8" fmla="*/ 352425 h 921448"/>
                <a:gd name="connsiteX9" fmla="*/ 698278 w 5810726"/>
                <a:gd name="connsiteY9" fmla="*/ 0 h 921448"/>
                <a:gd name="connsiteX10" fmla="*/ 1377696 w 5810726"/>
                <a:gd name="connsiteY10" fmla="*/ 330994 h 921448"/>
                <a:gd name="connsiteX11" fmla="*/ 1801844 w 5810726"/>
                <a:gd name="connsiteY11" fmla="*/ 557594 h 921448"/>
                <a:gd name="connsiteX12" fmla="*/ 2224945 w 5810726"/>
                <a:gd name="connsiteY12" fmla="*/ 332137 h 921448"/>
                <a:gd name="connsiteX13" fmla="*/ 2905506 w 5810726"/>
                <a:gd name="connsiteY13" fmla="*/ 0 h 921448"/>
                <a:gd name="connsiteX14" fmla="*/ 3589782 w 5810726"/>
                <a:gd name="connsiteY14" fmla="*/ 336042 h 921448"/>
                <a:gd name="connsiteX15" fmla="*/ 4008882 w 5810726"/>
                <a:gd name="connsiteY15" fmla="*/ 557594 h 921448"/>
                <a:gd name="connsiteX16" fmla="*/ 4431887 w 5810726"/>
                <a:gd name="connsiteY16" fmla="*/ 332137 h 921448"/>
                <a:gd name="connsiteX17" fmla="*/ 5112449 w 5810726"/>
                <a:gd name="connsiteY17" fmla="*/ 0 h 921448"/>
                <a:gd name="connsiteX18" fmla="*/ 5810726 w 5810726"/>
                <a:gd name="connsiteY18" fmla="*/ 352425 h 921448"/>
                <a:gd name="connsiteX19" fmla="*/ 5517737 w 5810726"/>
                <a:gd name="connsiteY19" fmla="*/ 568738 h 921448"/>
                <a:gd name="connsiteX20" fmla="*/ 5112353 w 5810726"/>
                <a:gd name="connsiteY20" fmla="*/ 363855 h 921448"/>
                <a:gd name="connsiteX21" fmla="*/ 4689348 w 5810726"/>
                <a:gd name="connsiteY21" fmla="*/ 589312 h 921448"/>
                <a:gd name="connsiteX22" fmla="*/ 4008787 w 5810726"/>
                <a:gd name="connsiteY22" fmla="*/ 921448 h 92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726" h="921448">
                  <a:moveTo>
                    <a:pt x="4008787" y="921448"/>
                  </a:moveTo>
                  <a:cubicBezTo>
                    <a:pt x="3679127" y="921448"/>
                    <a:pt x="3460337" y="729710"/>
                    <a:pt x="3324416" y="585406"/>
                  </a:cubicBezTo>
                  <a:cubicBezTo>
                    <a:pt x="3183922" y="436340"/>
                    <a:pt x="3046762" y="363855"/>
                    <a:pt x="2905316" y="363855"/>
                  </a:cubicBezTo>
                  <a:cubicBezTo>
                    <a:pt x="2768632" y="363855"/>
                    <a:pt x="2638139" y="433388"/>
                    <a:pt x="2482215" y="589312"/>
                  </a:cubicBezTo>
                  <a:cubicBezTo>
                    <a:pt x="2339340" y="732187"/>
                    <a:pt x="2113979" y="921448"/>
                    <a:pt x="1801654" y="921448"/>
                  </a:cubicBezTo>
                  <a:cubicBezTo>
                    <a:pt x="1498092" y="921448"/>
                    <a:pt x="1279112" y="744569"/>
                    <a:pt x="1122236" y="590455"/>
                  </a:cubicBezTo>
                  <a:cubicBezTo>
                    <a:pt x="958405" y="429482"/>
                    <a:pt x="835533" y="363855"/>
                    <a:pt x="698087" y="363855"/>
                  </a:cubicBezTo>
                  <a:cubicBezTo>
                    <a:pt x="537915" y="363160"/>
                    <a:pt x="387137" y="439363"/>
                    <a:pt x="292703" y="568738"/>
                  </a:cubicBezTo>
                  <a:lnTo>
                    <a:pt x="0" y="352425"/>
                  </a:lnTo>
                  <a:cubicBezTo>
                    <a:pt x="163994" y="131211"/>
                    <a:pt x="422906" y="537"/>
                    <a:pt x="698278" y="0"/>
                  </a:cubicBezTo>
                  <a:cubicBezTo>
                    <a:pt x="1001839" y="0"/>
                    <a:pt x="1220819" y="176879"/>
                    <a:pt x="1377696" y="330994"/>
                  </a:cubicBezTo>
                  <a:cubicBezTo>
                    <a:pt x="1539621" y="489871"/>
                    <a:pt x="1666208" y="557594"/>
                    <a:pt x="1801844" y="557594"/>
                  </a:cubicBezTo>
                  <a:cubicBezTo>
                    <a:pt x="1937480" y="557594"/>
                    <a:pt x="2069021" y="488061"/>
                    <a:pt x="2224945" y="332137"/>
                  </a:cubicBezTo>
                  <a:cubicBezTo>
                    <a:pt x="2367820" y="189262"/>
                    <a:pt x="2593181" y="0"/>
                    <a:pt x="2905506" y="0"/>
                  </a:cubicBezTo>
                  <a:cubicBezTo>
                    <a:pt x="3149537" y="0"/>
                    <a:pt x="3379756" y="113062"/>
                    <a:pt x="3589782" y="336042"/>
                  </a:cubicBezTo>
                  <a:cubicBezTo>
                    <a:pt x="3736181" y="491395"/>
                    <a:pt x="3861626" y="557594"/>
                    <a:pt x="4008882" y="557594"/>
                  </a:cubicBezTo>
                  <a:cubicBezTo>
                    <a:pt x="4145471" y="557594"/>
                    <a:pt x="4275582" y="488061"/>
                    <a:pt x="4431887" y="332137"/>
                  </a:cubicBezTo>
                  <a:cubicBezTo>
                    <a:pt x="4574762" y="189262"/>
                    <a:pt x="4800219" y="0"/>
                    <a:pt x="5112449" y="0"/>
                  </a:cubicBezTo>
                  <a:cubicBezTo>
                    <a:pt x="5387820" y="537"/>
                    <a:pt x="5646732" y="131211"/>
                    <a:pt x="5810726" y="352425"/>
                  </a:cubicBezTo>
                  <a:lnTo>
                    <a:pt x="5517737" y="568738"/>
                  </a:lnTo>
                  <a:cubicBezTo>
                    <a:pt x="5423304" y="439363"/>
                    <a:pt x="5272525" y="363159"/>
                    <a:pt x="5112353" y="363855"/>
                  </a:cubicBezTo>
                  <a:cubicBezTo>
                    <a:pt x="4975765" y="363855"/>
                    <a:pt x="4845653" y="433388"/>
                    <a:pt x="4689348" y="589312"/>
                  </a:cubicBezTo>
                  <a:cubicBezTo>
                    <a:pt x="4546759" y="731901"/>
                    <a:pt x="4321017" y="921448"/>
                    <a:pt x="4008787" y="921448"/>
                  </a:cubicBezTo>
                  <a:close/>
                </a:path>
              </a:pathLst>
            </a:custGeom>
            <a:solidFill>
              <a:srgbClr val="4545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08B4A49-80BE-7FBF-753A-BCDD01F99B6E}"/>
                </a:ext>
              </a:extLst>
            </p:cNvPr>
            <p:cNvSpPr/>
            <p:nvPr/>
          </p:nvSpPr>
          <p:spPr>
            <a:xfrm>
              <a:off x="1422428" y="2942713"/>
              <a:ext cx="9663746" cy="1489474"/>
            </a:xfrm>
            <a:custGeom>
              <a:avLst/>
              <a:gdLst>
                <a:gd name="connsiteX0" fmla="*/ 5112734 w 5810630"/>
                <a:gd name="connsiteY0" fmla="*/ 9239 h 921924"/>
                <a:gd name="connsiteX1" fmla="*/ 5798534 w 5810630"/>
                <a:gd name="connsiteY1" fmla="*/ 350996 h 921924"/>
                <a:gd name="connsiteX2" fmla="*/ 5520023 w 5810630"/>
                <a:gd name="connsiteY2" fmla="*/ 556832 h 921924"/>
                <a:gd name="connsiteX3" fmla="*/ 5112734 w 5810630"/>
                <a:gd name="connsiteY3" fmla="*/ 355473 h 921924"/>
                <a:gd name="connsiteX4" fmla="*/ 4683252 w 5810630"/>
                <a:gd name="connsiteY4" fmla="*/ 583597 h 921924"/>
                <a:gd name="connsiteX5" fmla="*/ 4009168 w 5810630"/>
                <a:gd name="connsiteY5" fmla="*/ 913162 h 921924"/>
                <a:gd name="connsiteX6" fmla="*/ 3331464 w 5810630"/>
                <a:gd name="connsiteY6" fmla="*/ 579787 h 921924"/>
                <a:gd name="connsiteX7" fmla="*/ 2905506 w 5810630"/>
                <a:gd name="connsiteY7" fmla="*/ 355283 h 921924"/>
                <a:gd name="connsiteX8" fmla="*/ 2476024 w 5810630"/>
                <a:gd name="connsiteY8" fmla="*/ 583406 h 921924"/>
                <a:gd name="connsiteX9" fmla="*/ 1801844 w 5810630"/>
                <a:gd name="connsiteY9" fmla="*/ 912971 h 921924"/>
                <a:gd name="connsiteX10" fmla="*/ 1128808 w 5810630"/>
                <a:gd name="connsiteY10" fmla="*/ 584549 h 921924"/>
                <a:gd name="connsiteX11" fmla="*/ 698278 w 5810630"/>
                <a:gd name="connsiteY11" fmla="*/ 355283 h 921924"/>
                <a:gd name="connsiteX12" fmla="*/ 290989 w 5810630"/>
                <a:gd name="connsiteY12" fmla="*/ 556832 h 921924"/>
                <a:gd name="connsiteX13" fmla="*/ 12763 w 5810630"/>
                <a:gd name="connsiteY13" fmla="*/ 350996 h 921924"/>
                <a:gd name="connsiteX14" fmla="*/ 698563 w 5810630"/>
                <a:gd name="connsiteY14" fmla="*/ 9239 h 921924"/>
                <a:gd name="connsiteX15" fmla="*/ 1371600 w 5810630"/>
                <a:gd name="connsiteY15" fmla="*/ 337661 h 921924"/>
                <a:gd name="connsiteX16" fmla="*/ 1802130 w 5810630"/>
                <a:gd name="connsiteY16" fmla="*/ 566928 h 921924"/>
                <a:gd name="connsiteX17" fmla="*/ 2231708 w 5810630"/>
                <a:gd name="connsiteY17" fmla="*/ 338804 h 921924"/>
                <a:gd name="connsiteX18" fmla="*/ 2905792 w 5810630"/>
                <a:gd name="connsiteY18" fmla="*/ 9239 h 921924"/>
                <a:gd name="connsiteX19" fmla="*/ 3583495 w 5810630"/>
                <a:gd name="connsiteY19" fmla="*/ 342614 h 921924"/>
                <a:gd name="connsiteX20" fmla="*/ 4009454 w 5810630"/>
                <a:gd name="connsiteY20" fmla="*/ 567118 h 921924"/>
                <a:gd name="connsiteX21" fmla="*/ 4438936 w 5810630"/>
                <a:gd name="connsiteY21" fmla="*/ 338518 h 921924"/>
                <a:gd name="connsiteX22" fmla="*/ 5113020 w 5810630"/>
                <a:gd name="connsiteY22" fmla="*/ 9049 h 921924"/>
                <a:gd name="connsiteX23" fmla="*/ 5113020 w 5810630"/>
                <a:gd name="connsiteY23" fmla="*/ 0 h 921924"/>
                <a:gd name="connsiteX24" fmla="*/ 4432459 w 5810630"/>
                <a:gd name="connsiteY24" fmla="*/ 332137 h 921924"/>
                <a:gd name="connsiteX25" fmla="*/ 4009454 w 5810630"/>
                <a:gd name="connsiteY25" fmla="*/ 557593 h 921924"/>
                <a:gd name="connsiteX26" fmla="*/ 3590354 w 5810630"/>
                <a:gd name="connsiteY26" fmla="*/ 336042 h 921924"/>
                <a:gd name="connsiteX27" fmla="*/ 2906078 w 5810630"/>
                <a:gd name="connsiteY27" fmla="*/ 0 h 921924"/>
                <a:gd name="connsiteX28" fmla="*/ 2225516 w 5810630"/>
                <a:gd name="connsiteY28" fmla="*/ 332137 h 921924"/>
                <a:gd name="connsiteX29" fmla="*/ 1802416 w 5810630"/>
                <a:gd name="connsiteY29" fmla="*/ 557593 h 921924"/>
                <a:gd name="connsiteX30" fmla="*/ 1377696 w 5810630"/>
                <a:gd name="connsiteY30" fmla="*/ 331184 h 921924"/>
                <a:gd name="connsiteX31" fmla="*/ 698278 w 5810630"/>
                <a:gd name="connsiteY31" fmla="*/ 191 h 921924"/>
                <a:gd name="connsiteX32" fmla="*/ 0 w 5810630"/>
                <a:gd name="connsiteY32" fmla="*/ 352616 h 921924"/>
                <a:gd name="connsiteX33" fmla="*/ 292894 w 5810630"/>
                <a:gd name="connsiteY33" fmla="*/ 568928 h 921924"/>
                <a:gd name="connsiteX34" fmla="*/ 698278 w 5810630"/>
                <a:gd name="connsiteY34" fmla="*/ 364045 h 921924"/>
                <a:gd name="connsiteX35" fmla="*/ 1122426 w 5810630"/>
                <a:gd name="connsiteY35" fmla="*/ 590645 h 921924"/>
                <a:gd name="connsiteX36" fmla="*/ 1801844 w 5810630"/>
                <a:gd name="connsiteY36" fmla="*/ 921639 h 921924"/>
                <a:gd name="connsiteX37" fmla="*/ 2482405 w 5810630"/>
                <a:gd name="connsiteY37" fmla="*/ 589502 h 921924"/>
                <a:gd name="connsiteX38" fmla="*/ 2905506 w 5810630"/>
                <a:gd name="connsiteY38" fmla="*/ 364331 h 921924"/>
                <a:gd name="connsiteX39" fmla="*/ 3324606 w 5810630"/>
                <a:gd name="connsiteY39" fmla="*/ 585883 h 921924"/>
                <a:gd name="connsiteX40" fmla="*/ 4008977 w 5810630"/>
                <a:gd name="connsiteY40" fmla="*/ 921925 h 921924"/>
                <a:gd name="connsiteX41" fmla="*/ 4689539 w 5810630"/>
                <a:gd name="connsiteY41" fmla="*/ 589788 h 921924"/>
                <a:gd name="connsiteX42" fmla="*/ 5112544 w 5810630"/>
                <a:gd name="connsiteY42" fmla="*/ 364331 h 921924"/>
                <a:gd name="connsiteX43" fmla="*/ 5517928 w 5810630"/>
                <a:gd name="connsiteY43" fmla="*/ 569214 h 921924"/>
                <a:gd name="connsiteX44" fmla="*/ 5810631 w 5810630"/>
                <a:gd name="connsiteY44" fmla="*/ 352901 h 921924"/>
                <a:gd name="connsiteX45" fmla="*/ 5112353 w 5810630"/>
                <a:gd name="connsiteY45" fmla="*/ 476 h 92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10630" h="921924">
                  <a:moveTo>
                    <a:pt x="5112734" y="9239"/>
                  </a:moveTo>
                  <a:cubicBezTo>
                    <a:pt x="5382170" y="9772"/>
                    <a:pt x="5635873" y="136200"/>
                    <a:pt x="5798534" y="350996"/>
                  </a:cubicBezTo>
                  <a:lnTo>
                    <a:pt x="5520023" y="556832"/>
                  </a:lnTo>
                  <a:cubicBezTo>
                    <a:pt x="5423487" y="429389"/>
                    <a:pt x="5272611" y="354798"/>
                    <a:pt x="5112734" y="355473"/>
                  </a:cubicBezTo>
                  <a:cubicBezTo>
                    <a:pt x="4973574" y="355473"/>
                    <a:pt x="4841082" y="425863"/>
                    <a:pt x="4683252" y="583597"/>
                  </a:cubicBezTo>
                  <a:cubicBezTo>
                    <a:pt x="4541806" y="725043"/>
                    <a:pt x="4318064" y="913162"/>
                    <a:pt x="4009168" y="913162"/>
                  </a:cubicBezTo>
                  <a:cubicBezTo>
                    <a:pt x="3683032" y="913162"/>
                    <a:pt x="3466243" y="722662"/>
                    <a:pt x="3331464" y="579787"/>
                  </a:cubicBezTo>
                  <a:cubicBezTo>
                    <a:pt x="3189161" y="428720"/>
                    <a:pt x="3049810" y="355283"/>
                    <a:pt x="2905506" y="355283"/>
                  </a:cubicBezTo>
                  <a:cubicBezTo>
                    <a:pt x="2766251" y="355283"/>
                    <a:pt x="2633758" y="425672"/>
                    <a:pt x="2476024" y="583406"/>
                  </a:cubicBezTo>
                  <a:cubicBezTo>
                    <a:pt x="2334578" y="724853"/>
                    <a:pt x="2110835" y="912971"/>
                    <a:pt x="1801844" y="912971"/>
                  </a:cubicBezTo>
                  <a:cubicBezTo>
                    <a:pt x="1501616" y="912971"/>
                    <a:pt x="1284446" y="737426"/>
                    <a:pt x="1128808" y="584549"/>
                  </a:cubicBezTo>
                  <a:cubicBezTo>
                    <a:pt x="963073" y="421672"/>
                    <a:pt x="838390" y="355283"/>
                    <a:pt x="698278" y="355283"/>
                  </a:cubicBezTo>
                  <a:cubicBezTo>
                    <a:pt x="538368" y="354652"/>
                    <a:pt x="387486" y="429317"/>
                    <a:pt x="290989" y="556832"/>
                  </a:cubicBezTo>
                  <a:lnTo>
                    <a:pt x="12763" y="350996"/>
                  </a:lnTo>
                  <a:cubicBezTo>
                    <a:pt x="175425" y="136201"/>
                    <a:pt x="429128" y="9772"/>
                    <a:pt x="698563" y="9239"/>
                  </a:cubicBezTo>
                  <a:cubicBezTo>
                    <a:pt x="998792" y="9239"/>
                    <a:pt x="1215961" y="184785"/>
                    <a:pt x="1371600" y="337661"/>
                  </a:cubicBezTo>
                  <a:cubicBezTo>
                    <a:pt x="1535144" y="498348"/>
                    <a:pt x="1663922" y="566928"/>
                    <a:pt x="1802130" y="566928"/>
                  </a:cubicBezTo>
                  <a:cubicBezTo>
                    <a:pt x="1940338" y="566928"/>
                    <a:pt x="2073878" y="496538"/>
                    <a:pt x="2231708" y="338804"/>
                  </a:cubicBezTo>
                  <a:cubicBezTo>
                    <a:pt x="2373059" y="197358"/>
                    <a:pt x="2596896" y="9239"/>
                    <a:pt x="2905792" y="9239"/>
                  </a:cubicBezTo>
                  <a:cubicBezTo>
                    <a:pt x="3147155" y="9239"/>
                    <a:pt x="3375184" y="121349"/>
                    <a:pt x="3583495" y="342614"/>
                  </a:cubicBezTo>
                  <a:cubicBezTo>
                    <a:pt x="3731704" y="499967"/>
                    <a:pt x="3859149" y="567118"/>
                    <a:pt x="4009454" y="567118"/>
                  </a:cubicBezTo>
                  <a:cubicBezTo>
                    <a:pt x="4148709" y="567118"/>
                    <a:pt x="4281107" y="496729"/>
                    <a:pt x="4438936" y="338518"/>
                  </a:cubicBezTo>
                  <a:cubicBezTo>
                    <a:pt x="4580382" y="197167"/>
                    <a:pt x="4804220" y="9049"/>
                    <a:pt x="5113020" y="9049"/>
                  </a:cubicBezTo>
                  <a:moveTo>
                    <a:pt x="5113020" y="0"/>
                  </a:moveTo>
                  <a:cubicBezTo>
                    <a:pt x="4800791" y="0"/>
                    <a:pt x="4575143" y="189548"/>
                    <a:pt x="4432459" y="332137"/>
                  </a:cubicBezTo>
                  <a:cubicBezTo>
                    <a:pt x="4276535" y="488061"/>
                    <a:pt x="4146042" y="557593"/>
                    <a:pt x="4009454" y="557593"/>
                  </a:cubicBezTo>
                  <a:cubicBezTo>
                    <a:pt x="3861911" y="557593"/>
                    <a:pt x="3736467" y="490918"/>
                    <a:pt x="3590354" y="336042"/>
                  </a:cubicBezTo>
                  <a:cubicBezTo>
                    <a:pt x="3380804" y="113062"/>
                    <a:pt x="3150108" y="0"/>
                    <a:pt x="2906078" y="0"/>
                  </a:cubicBezTo>
                  <a:cubicBezTo>
                    <a:pt x="2593753" y="0"/>
                    <a:pt x="2368105" y="189548"/>
                    <a:pt x="2225516" y="332137"/>
                  </a:cubicBezTo>
                  <a:cubicBezTo>
                    <a:pt x="2069592" y="488061"/>
                    <a:pt x="1939100" y="557593"/>
                    <a:pt x="1802416" y="557593"/>
                  </a:cubicBezTo>
                  <a:cubicBezTo>
                    <a:pt x="1665732" y="557593"/>
                    <a:pt x="1539335" y="490157"/>
                    <a:pt x="1377696" y="331184"/>
                  </a:cubicBezTo>
                  <a:cubicBezTo>
                    <a:pt x="1220819" y="177070"/>
                    <a:pt x="1001839" y="191"/>
                    <a:pt x="698278" y="191"/>
                  </a:cubicBezTo>
                  <a:cubicBezTo>
                    <a:pt x="422906" y="727"/>
                    <a:pt x="163994" y="131402"/>
                    <a:pt x="0" y="352616"/>
                  </a:cubicBezTo>
                  <a:lnTo>
                    <a:pt x="292894" y="568928"/>
                  </a:lnTo>
                  <a:cubicBezTo>
                    <a:pt x="387328" y="439554"/>
                    <a:pt x="538106" y="363350"/>
                    <a:pt x="698278" y="364045"/>
                  </a:cubicBezTo>
                  <a:cubicBezTo>
                    <a:pt x="835723" y="364046"/>
                    <a:pt x="958596" y="429673"/>
                    <a:pt x="1122426" y="590645"/>
                  </a:cubicBezTo>
                  <a:cubicBezTo>
                    <a:pt x="1279303" y="744760"/>
                    <a:pt x="1498282" y="921639"/>
                    <a:pt x="1801844" y="921639"/>
                  </a:cubicBezTo>
                  <a:cubicBezTo>
                    <a:pt x="2114169" y="921639"/>
                    <a:pt x="2339816" y="732092"/>
                    <a:pt x="2482405" y="589502"/>
                  </a:cubicBezTo>
                  <a:cubicBezTo>
                    <a:pt x="2638806" y="433864"/>
                    <a:pt x="2768822" y="364331"/>
                    <a:pt x="2905506" y="364331"/>
                  </a:cubicBezTo>
                  <a:cubicBezTo>
                    <a:pt x="3047143" y="364331"/>
                    <a:pt x="3184303" y="436817"/>
                    <a:pt x="3324606" y="585883"/>
                  </a:cubicBezTo>
                  <a:cubicBezTo>
                    <a:pt x="3460528" y="730187"/>
                    <a:pt x="3679317" y="921925"/>
                    <a:pt x="4008977" y="921925"/>
                  </a:cubicBezTo>
                  <a:cubicBezTo>
                    <a:pt x="4321207" y="921925"/>
                    <a:pt x="4546950" y="732377"/>
                    <a:pt x="4689539" y="589788"/>
                  </a:cubicBezTo>
                  <a:cubicBezTo>
                    <a:pt x="4845463" y="433864"/>
                    <a:pt x="4975955" y="364331"/>
                    <a:pt x="5112544" y="364331"/>
                  </a:cubicBezTo>
                  <a:cubicBezTo>
                    <a:pt x="5272716" y="363636"/>
                    <a:pt x="5423494" y="439840"/>
                    <a:pt x="5517928" y="569214"/>
                  </a:cubicBezTo>
                  <a:lnTo>
                    <a:pt x="5810631" y="352901"/>
                  </a:lnTo>
                  <a:cubicBezTo>
                    <a:pt x="5646637" y="131688"/>
                    <a:pt x="5387725" y="1013"/>
                    <a:pt x="5112353" y="47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3BE1B44-B0A9-DBBD-6C6F-C48EEF682FCF}"/>
                </a:ext>
              </a:extLst>
            </p:cNvPr>
            <p:cNvSpPr/>
            <p:nvPr/>
          </p:nvSpPr>
          <p:spPr>
            <a:xfrm>
              <a:off x="1947462" y="3251956"/>
              <a:ext cx="1199679" cy="252191"/>
            </a:xfrm>
            <a:custGeom>
              <a:avLst/>
              <a:gdLst>
                <a:gd name="connsiteX0" fmla="*/ 736114 w 744906"/>
                <a:gd name="connsiteY0" fmla="*/ 59722 h 156591"/>
                <a:gd name="connsiteX1" fmla="*/ 723588 w 744906"/>
                <a:gd name="connsiteY1" fmla="*/ 54765 h 156591"/>
                <a:gd name="connsiteX2" fmla="*/ 718016 w 744906"/>
                <a:gd name="connsiteY2" fmla="*/ 61722 h 156591"/>
                <a:gd name="connsiteX3" fmla="*/ 723922 w 744906"/>
                <a:gd name="connsiteY3" fmla="*/ 112871 h 156591"/>
                <a:gd name="connsiteX4" fmla="*/ 368639 w 744906"/>
                <a:gd name="connsiteY4" fmla="*/ 0 h 156591"/>
                <a:gd name="connsiteX5" fmla="*/ 4117 w 744906"/>
                <a:gd name="connsiteY5" fmla="*/ 103441 h 156591"/>
                <a:gd name="connsiteX6" fmla="*/ 1260 w 744906"/>
                <a:gd name="connsiteY6" fmla="*/ 116014 h 156591"/>
                <a:gd name="connsiteX7" fmla="*/ 13544 w 744906"/>
                <a:gd name="connsiteY7" fmla="*/ 119087 h 156591"/>
                <a:gd name="connsiteX8" fmla="*/ 13738 w 744906"/>
                <a:gd name="connsiteY8" fmla="*/ 118967 h 156591"/>
                <a:gd name="connsiteX9" fmla="*/ 369115 w 744906"/>
                <a:gd name="connsiteY9" fmla="*/ 18193 h 156591"/>
                <a:gd name="connsiteX10" fmla="*/ 714587 w 744906"/>
                <a:gd name="connsiteY10" fmla="*/ 128206 h 156591"/>
                <a:gd name="connsiteX11" fmla="*/ 662485 w 744906"/>
                <a:gd name="connsiteY11" fmla="*/ 138589 h 156591"/>
                <a:gd name="connsiteX12" fmla="*/ 655342 w 744906"/>
                <a:gd name="connsiteY12" fmla="*/ 149352 h 156591"/>
                <a:gd name="connsiteX13" fmla="*/ 664295 w 744906"/>
                <a:gd name="connsiteY13" fmla="*/ 156591 h 156591"/>
                <a:gd name="connsiteX14" fmla="*/ 666105 w 744906"/>
                <a:gd name="connsiteY14" fmla="*/ 156591 h 156591"/>
                <a:gd name="connsiteX15" fmla="*/ 737638 w 744906"/>
                <a:gd name="connsiteY15" fmla="*/ 142208 h 156591"/>
                <a:gd name="connsiteX16" fmla="*/ 744876 w 744906"/>
                <a:gd name="connsiteY16" fmla="*/ 132683 h 15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4906" h="156591">
                  <a:moveTo>
                    <a:pt x="736114" y="59722"/>
                  </a:moveTo>
                  <a:cubicBezTo>
                    <a:pt x="734024" y="54894"/>
                    <a:pt x="728416" y="52675"/>
                    <a:pt x="723588" y="54765"/>
                  </a:cubicBezTo>
                  <a:cubicBezTo>
                    <a:pt x="720694" y="56018"/>
                    <a:pt x="718607" y="58623"/>
                    <a:pt x="718016" y="61722"/>
                  </a:cubicBezTo>
                  <a:lnTo>
                    <a:pt x="723922" y="112871"/>
                  </a:lnTo>
                  <a:cubicBezTo>
                    <a:pt x="607812" y="36671"/>
                    <a:pt x="491512" y="0"/>
                    <a:pt x="368639" y="0"/>
                  </a:cubicBezTo>
                  <a:cubicBezTo>
                    <a:pt x="239881" y="-55"/>
                    <a:pt x="113654" y="35764"/>
                    <a:pt x="4117" y="103441"/>
                  </a:cubicBezTo>
                  <a:cubicBezTo>
                    <a:pt x="42" y="106253"/>
                    <a:pt x="-1200" y="111718"/>
                    <a:pt x="1260" y="116014"/>
                  </a:cubicBezTo>
                  <a:cubicBezTo>
                    <a:pt x="3803" y="120255"/>
                    <a:pt x="9303" y="121631"/>
                    <a:pt x="13544" y="119087"/>
                  </a:cubicBezTo>
                  <a:cubicBezTo>
                    <a:pt x="13609" y="119048"/>
                    <a:pt x="13673" y="119008"/>
                    <a:pt x="13738" y="118967"/>
                  </a:cubicBezTo>
                  <a:cubicBezTo>
                    <a:pt x="120523" y="52987"/>
                    <a:pt x="243590" y="18089"/>
                    <a:pt x="369115" y="18193"/>
                  </a:cubicBezTo>
                  <a:cubicBezTo>
                    <a:pt x="488368" y="18193"/>
                    <a:pt x="601525" y="54292"/>
                    <a:pt x="714587" y="128206"/>
                  </a:cubicBezTo>
                  <a:lnTo>
                    <a:pt x="662485" y="138589"/>
                  </a:lnTo>
                  <a:cubicBezTo>
                    <a:pt x="657663" y="139767"/>
                    <a:pt x="654554" y="144451"/>
                    <a:pt x="655342" y="149352"/>
                  </a:cubicBezTo>
                  <a:cubicBezTo>
                    <a:pt x="656365" y="153500"/>
                    <a:pt x="660025" y="156459"/>
                    <a:pt x="664295" y="156591"/>
                  </a:cubicBezTo>
                  <a:lnTo>
                    <a:pt x="666105" y="156591"/>
                  </a:lnTo>
                  <a:lnTo>
                    <a:pt x="737638" y="142208"/>
                  </a:lnTo>
                  <a:cubicBezTo>
                    <a:pt x="742129" y="141348"/>
                    <a:pt x="745250" y="137241"/>
                    <a:pt x="744876" y="1326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97F9CD-405F-51C4-786D-028656E379E4}"/>
                </a:ext>
              </a:extLst>
            </p:cNvPr>
            <p:cNvSpPr/>
            <p:nvPr/>
          </p:nvSpPr>
          <p:spPr>
            <a:xfrm>
              <a:off x="1947462" y="3233701"/>
              <a:ext cx="1199679" cy="252037"/>
            </a:xfrm>
            <a:custGeom>
              <a:avLst/>
              <a:gdLst>
                <a:gd name="connsiteX0" fmla="*/ 736114 w 744906"/>
                <a:gd name="connsiteY0" fmla="*/ 59722 h 156495"/>
                <a:gd name="connsiteX1" fmla="*/ 723588 w 744906"/>
                <a:gd name="connsiteY1" fmla="*/ 54765 h 156495"/>
                <a:gd name="connsiteX2" fmla="*/ 718016 w 744906"/>
                <a:gd name="connsiteY2" fmla="*/ 61722 h 156495"/>
                <a:gd name="connsiteX3" fmla="*/ 723922 w 744906"/>
                <a:gd name="connsiteY3" fmla="*/ 112871 h 156495"/>
                <a:gd name="connsiteX4" fmla="*/ 368639 w 744906"/>
                <a:gd name="connsiteY4" fmla="*/ 0 h 156495"/>
                <a:gd name="connsiteX5" fmla="*/ 4117 w 744906"/>
                <a:gd name="connsiteY5" fmla="*/ 103346 h 156495"/>
                <a:gd name="connsiteX6" fmla="*/ 1260 w 744906"/>
                <a:gd name="connsiteY6" fmla="*/ 115920 h 156495"/>
                <a:gd name="connsiteX7" fmla="*/ 13544 w 744906"/>
                <a:gd name="connsiteY7" fmla="*/ 118992 h 156495"/>
                <a:gd name="connsiteX8" fmla="*/ 13738 w 744906"/>
                <a:gd name="connsiteY8" fmla="*/ 118872 h 156495"/>
                <a:gd name="connsiteX9" fmla="*/ 369115 w 744906"/>
                <a:gd name="connsiteY9" fmla="*/ 18098 h 156495"/>
                <a:gd name="connsiteX10" fmla="*/ 714587 w 744906"/>
                <a:gd name="connsiteY10" fmla="*/ 128111 h 156495"/>
                <a:gd name="connsiteX11" fmla="*/ 662485 w 744906"/>
                <a:gd name="connsiteY11" fmla="*/ 138493 h 156495"/>
                <a:gd name="connsiteX12" fmla="*/ 655342 w 744906"/>
                <a:gd name="connsiteY12" fmla="*/ 149257 h 156495"/>
                <a:gd name="connsiteX13" fmla="*/ 664295 w 744906"/>
                <a:gd name="connsiteY13" fmla="*/ 156496 h 156495"/>
                <a:gd name="connsiteX14" fmla="*/ 666105 w 744906"/>
                <a:gd name="connsiteY14" fmla="*/ 156496 h 156495"/>
                <a:gd name="connsiteX15" fmla="*/ 737638 w 744906"/>
                <a:gd name="connsiteY15" fmla="*/ 142113 h 156495"/>
                <a:gd name="connsiteX16" fmla="*/ 744876 w 744906"/>
                <a:gd name="connsiteY16" fmla="*/ 132588 h 15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4906" h="156495">
                  <a:moveTo>
                    <a:pt x="736114" y="59722"/>
                  </a:moveTo>
                  <a:cubicBezTo>
                    <a:pt x="734024" y="54894"/>
                    <a:pt x="728416" y="52675"/>
                    <a:pt x="723588" y="54765"/>
                  </a:cubicBezTo>
                  <a:cubicBezTo>
                    <a:pt x="720694" y="56018"/>
                    <a:pt x="718607" y="58623"/>
                    <a:pt x="718016" y="61722"/>
                  </a:cubicBezTo>
                  <a:lnTo>
                    <a:pt x="723922" y="112871"/>
                  </a:lnTo>
                  <a:cubicBezTo>
                    <a:pt x="607812" y="36671"/>
                    <a:pt x="491512" y="0"/>
                    <a:pt x="368639" y="0"/>
                  </a:cubicBezTo>
                  <a:cubicBezTo>
                    <a:pt x="239890" y="-84"/>
                    <a:pt x="113664" y="35703"/>
                    <a:pt x="4117" y="103346"/>
                  </a:cubicBezTo>
                  <a:cubicBezTo>
                    <a:pt x="42" y="106158"/>
                    <a:pt x="-1200" y="111623"/>
                    <a:pt x="1260" y="115920"/>
                  </a:cubicBezTo>
                  <a:cubicBezTo>
                    <a:pt x="3803" y="120160"/>
                    <a:pt x="9303" y="121536"/>
                    <a:pt x="13544" y="118992"/>
                  </a:cubicBezTo>
                  <a:cubicBezTo>
                    <a:pt x="13609" y="118953"/>
                    <a:pt x="13673" y="118913"/>
                    <a:pt x="13738" y="118872"/>
                  </a:cubicBezTo>
                  <a:cubicBezTo>
                    <a:pt x="120523" y="52892"/>
                    <a:pt x="243590" y="17994"/>
                    <a:pt x="369115" y="18098"/>
                  </a:cubicBezTo>
                  <a:cubicBezTo>
                    <a:pt x="488368" y="18098"/>
                    <a:pt x="601525" y="54197"/>
                    <a:pt x="714587" y="128111"/>
                  </a:cubicBezTo>
                  <a:lnTo>
                    <a:pt x="662485" y="138493"/>
                  </a:lnTo>
                  <a:cubicBezTo>
                    <a:pt x="657663" y="139672"/>
                    <a:pt x="654554" y="144356"/>
                    <a:pt x="655342" y="149257"/>
                  </a:cubicBezTo>
                  <a:cubicBezTo>
                    <a:pt x="656365" y="153405"/>
                    <a:pt x="660025" y="156364"/>
                    <a:pt x="664295" y="156496"/>
                  </a:cubicBezTo>
                  <a:lnTo>
                    <a:pt x="666105" y="156496"/>
                  </a:lnTo>
                  <a:lnTo>
                    <a:pt x="737638" y="142113"/>
                  </a:lnTo>
                  <a:cubicBezTo>
                    <a:pt x="742129" y="141253"/>
                    <a:pt x="745250" y="137146"/>
                    <a:pt x="744876" y="1325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395BDE3-FF30-D743-B09A-AD78DFB0CCEF}"/>
                </a:ext>
              </a:extLst>
            </p:cNvPr>
            <p:cNvSpPr/>
            <p:nvPr/>
          </p:nvSpPr>
          <p:spPr>
            <a:xfrm>
              <a:off x="3719870" y="3920313"/>
              <a:ext cx="1217876" cy="258952"/>
            </a:xfrm>
            <a:custGeom>
              <a:avLst/>
              <a:gdLst>
                <a:gd name="connsiteX0" fmla="*/ 748679 w 756205"/>
                <a:gd name="connsiteY0" fmla="*/ 13342 h 160789"/>
                <a:gd name="connsiteX1" fmla="*/ 676765 w 756205"/>
                <a:gd name="connsiteY1" fmla="*/ 1055 h 160789"/>
                <a:gd name="connsiteX2" fmla="*/ 663940 w 756205"/>
                <a:gd name="connsiteY2" fmla="*/ 5173 h 160789"/>
                <a:gd name="connsiteX3" fmla="*/ 668058 w 756205"/>
                <a:gd name="connsiteY3" fmla="*/ 17999 h 160789"/>
                <a:gd name="connsiteX4" fmla="*/ 673717 w 756205"/>
                <a:gd name="connsiteY4" fmla="*/ 18962 h 160789"/>
                <a:gd name="connsiteX5" fmla="*/ 724962 w 756205"/>
                <a:gd name="connsiteY5" fmla="*/ 27820 h 160789"/>
                <a:gd name="connsiteX6" fmla="*/ 371679 w 756205"/>
                <a:gd name="connsiteY6" fmla="*/ 142120 h 160789"/>
                <a:gd name="connsiteX7" fmla="*/ 14016 w 756205"/>
                <a:gd name="connsiteY7" fmla="*/ 23915 h 160789"/>
                <a:gd name="connsiteX8" fmla="*/ 1442 w 756205"/>
                <a:gd name="connsiteY8" fmla="*/ 26392 h 160789"/>
                <a:gd name="connsiteX9" fmla="*/ 3824 w 756205"/>
                <a:gd name="connsiteY9" fmla="*/ 39060 h 160789"/>
                <a:gd name="connsiteX10" fmla="*/ 371679 w 756205"/>
                <a:gd name="connsiteY10" fmla="*/ 160789 h 160789"/>
                <a:gd name="connsiteX11" fmla="*/ 736296 w 756205"/>
                <a:gd name="connsiteY11" fmla="*/ 42203 h 160789"/>
                <a:gd name="connsiteX12" fmla="*/ 731724 w 756205"/>
                <a:gd name="connsiteY12" fmla="*/ 94305 h 160789"/>
                <a:gd name="connsiteX13" fmla="*/ 740011 w 756205"/>
                <a:gd name="connsiteY13" fmla="*/ 103830 h 160789"/>
                <a:gd name="connsiteX14" fmla="*/ 740773 w 756205"/>
                <a:gd name="connsiteY14" fmla="*/ 103830 h 160789"/>
                <a:gd name="connsiteX15" fmla="*/ 749822 w 756205"/>
                <a:gd name="connsiteY15" fmla="*/ 95543 h 160789"/>
                <a:gd name="connsiteX16" fmla="*/ 756204 w 756205"/>
                <a:gd name="connsiteY16" fmla="*/ 22867 h 160789"/>
                <a:gd name="connsiteX17" fmla="*/ 748679 w 756205"/>
                <a:gd name="connsiteY17" fmla="*/ 13342 h 16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6205" h="160789">
                  <a:moveTo>
                    <a:pt x="748679" y="13342"/>
                  </a:moveTo>
                  <a:lnTo>
                    <a:pt x="676765" y="1055"/>
                  </a:lnTo>
                  <a:cubicBezTo>
                    <a:pt x="672086" y="-1349"/>
                    <a:pt x="666344" y="495"/>
                    <a:pt x="663940" y="5173"/>
                  </a:cubicBezTo>
                  <a:cubicBezTo>
                    <a:pt x="661535" y="9852"/>
                    <a:pt x="663379" y="15594"/>
                    <a:pt x="668058" y="17999"/>
                  </a:cubicBezTo>
                  <a:cubicBezTo>
                    <a:pt x="669800" y="18894"/>
                    <a:pt x="671776" y="19230"/>
                    <a:pt x="673717" y="18962"/>
                  </a:cubicBezTo>
                  <a:lnTo>
                    <a:pt x="724962" y="27820"/>
                  </a:lnTo>
                  <a:cubicBezTo>
                    <a:pt x="608661" y="105068"/>
                    <a:pt x="493028" y="142120"/>
                    <a:pt x="371679" y="142120"/>
                  </a:cubicBezTo>
                  <a:cubicBezTo>
                    <a:pt x="250331" y="142120"/>
                    <a:pt x="132316" y="103830"/>
                    <a:pt x="14016" y="23915"/>
                  </a:cubicBezTo>
                  <a:cubicBezTo>
                    <a:pt x="9813" y="21376"/>
                    <a:pt x="4369" y="22449"/>
                    <a:pt x="1442" y="26392"/>
                  </a:cubicBezTo>
                  <a:cubicBezTo>
                    <a:pt x="-1176" y="30592"/>
                    <a:pt x="-141" y="36097"/>
                    <a:pt x="3824" y="39060"/>
                  </a:cubicBezTo>
                  <a:cubicBezTo>
                    <a:pt x="125267" y="120975"/>
                    <a:pt x="245663" y="160789"/>
                    <a:pt x="371679" y="160789"/>
                  </a:cubicBezTo>
                  <a:cubicBezTo>
                    <a:pt x="497695" y="160789"/>
                    <a:pt x="616472" y="122022"/>
                    <a:pt x="736296" y="42203"/>
                  </a:cubicBezTo>
                  <a:lnTo>
                    <a:pt x="731724" y="94305"/>
                  </a:lnTo>
                  <a:cubicBezTo>
                    <a:pt x="731684" y="99117"/>
                    <a:pt x="735239" y="103204"/>
                    <a:pt x="740011" y="103830"/>
                  </a:cubicBezTo>
                  <a:lnTo>
                    <a:pt x="740773" y="103830"/>
                  </a:lnTo>
                  <a:cubicBezTo>
                    <a:pt x="745404" y="103637"/>
                    <a:pt x="749223" y="100139"/>
                    <a:pt x="749822" y="95543"/>
                  </a:cubicBezTo>
                  <a:lnTo>
                    <a:pt x="756204" y="22867"/>
                  </a:lnTo>
                  <a:cubicBezTo>
                    <a:pt x="756305" y="18298"/>
                    <a:pt x="753147" y="14301"/>
                    <a:pt x="748679" y="133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F0979A8-6624-CE20-0C54-F85F588A63AA}"/>
                </a:ext>
              </a:extLst>
            </p:cNvPr>
            <p:cNvSpPr/>
            <p:nvPr/>
          </p:nvSpPr>
          <p:spPr>
            <a:xfrm>
              <a:off x="3719870" y="3903602"/>
              <a:ext cx="1217876" cy="257253"/>
            </a:xfrm>
            <a:custGeom>
              <a:avLst/>
              <a:gdLst>
                <a:gd name="connsiteX0" fmla="*/ 748679 w 756205"/>
                <a:gd name="connsiteY0" fmla="*/ 12287 h 159734"/>
                <a:gd name="connsiteX1" fmla="*/ 676765 w 756205"/>
                <a:gd name="connsiteY1" fmla="*/ 0 h 159734"/>
                <a:gd name="connsiteX2" fmla="*/ 668635 w 756205"/>
                <a:gd name="connsiteY2" fmla="*/ 10741 h 159734"/>
                <a:gd name="connsiteX3" fmla="*/ 673717 w 756205"/>
                <a:gd name="connsiteY3" fmla="*/ 17907 h 159734"/>
                <a:gd name="connsiteX4" fmla="*/ 724962 w 756205"/>
                <a:gd name="connsiteY4" fmla="*/ 26765 h 159734"/>
                <a:gd name="connsiteX5" fmla="*/ 371679 w 756205"/>
                <a:gd name="connsiteY5" fmla="*/ 141542 h 159734"/>
                <a:gd name="connsiteX6" fmla="*/ 14016 w 756205"/>
                <a:gd name="connsiteY6" fmla="*/ 22860 h 159734"/>
                <a:gd name="connsiteX7" fmla="*/ 1442 w 756205"/>
                <a:gd name="connsiteY7" fmla="*/ 25337 h 159734"/>
                <a:gd name="connsiteX8" fmla="*/ 3824 w 756205"/>
                <a:gd name="connsiteY8" fmla="*/ 38005 h 159734"/>
                <a:gd name="connsiteX9" fmla="*/ 371679 w 756205"/>
                <a:gd name="connsiteY9" fmla="*/ 159734 h 159734"/>
                <a:gd name="connsiteX10" fmla="*/ 736296 w 756205"/>
                <a:gd name="connsiteY10" fmla="*/ 41148 h 159734"/>
                <a:gd name="connsiteX11" fmla="*/ 731724 w 756205"/>
                <a:gd name="connsiteY11" fmla="*/ 93250 h 159734"/>
                <a:gd name="connsiteX12" fmla="*/ 740011 w 756205"/>
                <a:gd name="connsiteY12" fmla="*/ 102775 h 159734"/>
                <a:gd name="connsiteX13" fmla="*/ 740773 w 756205"/>
                <a:gd name="connsiteY13" fmla="*/ 102775 h 159734"/>
                <a:gd name="connsiteX14" fmla="*/ 749822 w 756205"/>
                <a:gd name="connsiteY14" fmla="*/ 94488 h 159734"/>
                <a:gd name="connsiteX15" fmla="*/ 756204 w 756205"/>
                <a:gd name="connsiteY15" fmla="*/ 21812 h 159734"/>
                <a:gd name="connsiteX16" fmla="*/ 748679 w 756205"/>
                <a:gd name="connsiteY16" fmla="*/ 12287 h 15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6205" h="159734">
                  <a:moveTo>
                    <a:pt x="748679" y="12287"/>
                  </a:moveTo>
                  <a:lnTo>
                    <a:pt x="676765" y="0"/>
                  </a:lnTo>
                  <a:cubicBezTo>
                    <a:pt x="671554" y="721"/>
                    <a:pt x="667914" y="5530"/>
                    <a:pt x="668635" y="10741"/>
                  </a:cubicBezTo>
                  <a:cubicBezTo>
                    <a:pt x="669061" y="13815"/>
                    <a:pt x="670957" y="16489"/>
                    <a:pt x="673717" y="17907"/>
                  </a:cubicBezTo>
                  <a:lnTo>
                    <a:pt x="724962" y="26765"/>
                  </a:lnTo>
                  <a:cubicBezTo>
                    <a:pt x="608661" y="104013"/>
                    <a:pt x="493028" y="141542"/>
                    <a:pt x="371679" y="141542"/>
                  </a:cubicBezTo>
                  <a:cubicBezTo>
                    <a:pt x="250331" y="141542"/>
                    <a:pt x="132316" y="102775"/>
                    <a:pt x="14016" y="22860"/>
                  </a:cubicBezTo>
                  <a:cubicBezTo>
                    <a:pt x="9813" y="20321"/>
                    <a:pt x="4369" y="21394"/>
                    <a:pt x="1442" y="25337"/>
                  </a:cubicBezTo>
                  <a:cubicBezTo>
                    <a:pt x="-1176" y="29537"/>
                    <a:pt x="-141" y="35042"/>
                    <a:pt x="3824" y="38005"/>
                  </a:cubicBezTo>
                  <a:cubicBezTo>
                    <a:pt x="125267" y="119920"/>
                    <a:pt x="245663" y="159734"/>
                    <a:pt x="371679" y="159734"/>
                  </a:cubicBezTo>
                  <a:cubicBezTo>
                    <a:pt x="497695" y="159734"/>
                    <a:pt x="616472" y="120968"/>
                    <a:pt x="736296" y="41148"/>
                  </a:cubicBezTo>
                  <a:lnTo>
                    <a:pt x="731724" y="93250"/>
                  </a:lnTo>
                  <a:cubicBezTo>
                    <a:pt x="731684" y="98062"/>
                    <a:pt x="735239" y="102149"/>
                    <a:pt x="740011" y="102775"/>
                  </a:cubicBezTo>
                  <a:lnTo>
                    <a:pt x="740773" y="102775"/>
                  </a:lnTo>
                  <a:cubicBezTo>
                    <a:pt x="745404" y="102582"/>
                    <a:pt x="749223" y="99084"/>
                    <a:pt x="749822" y="94488"/>
                  </a:cubicBezTo>
                  <a:lnTo>
                    <a:pt x="756204" y="21812"/>
                  </a:lnTo>
                  <a:cubicBezTo>
                    <a:pt x="756305" y="17243"/>
                    <a:pt x="753147" y="13246"/>
                    <a:pt x="748679" y="122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7BDCB28-7F29-C589-7DCC-45ADE1ED7E73}"/>
                </a:ext>
              </a:extLst>
            </p:cNvPr>
            <p:cNvSpPr/>
            <p:nvPr/>
          </p:nvSpPr>
          <p:spPr>
            <a:xfrm>
              <a:off x="5590775" y="3199170"/>
              <a:ext cx="1213382" cy="252804"/>
            </a:xfrm>
            <a:custGeom>
              <a:avLst/>
              <a:gdLst>
                <a:gd name="connsiteX0" fmla="*/ 745410 w 753415"/>
                <a:gd name="connsiteY0" fmla="*/ 59722 h 156972"/>
                <a:gd name="connsiteX1" fmla="*/ 732885 w 753415"/>
                <a:gd name="connsiteY1" fmla="*/ 54765 h 156972"/>
                <a:gd name="connsiteX2" fmla="*/ 727313 w 753415"/>
                <a:gd name="connsiteY2" fmla="*/ 61722 h 156972"/>
                <a:gd name="connsiteX3" fmla="*/ 733028 w 753415"/>
                <a:gd name="connsiteY3" fmla="*/ 110966 h 156972"/>
                <a:gd name="connsiteX4" fmla="*/ 375364 w 753415"/>
                <a:gd name="connsiteY4" fmla="*/ 0 h 156972"/>
                <a:gd name="connsiteX5" fmla="*/ 3889 w 753415"/>
                <a:gd name="connsiteY5" fmla="*/ 123825 h 156972"/>
                <a:gd name="connsiteX6" fmla="*/ 1413 w 753415"/>
                <a:gd name="connsiteY6" fmla="*/ 136493 h 156972"/>
                <a:gd name="connsiteX7" fmla="*/ 8937 w 753415"/>
                <a:gd name="connsiteY7" fmla="*/ 140494 h 156972"/>
                <a:gd name="connsiteX8" fmla="*/ 14081 w 753415"/>
                <a:gd name="connsiteY8" fmla="*/ 138970 h 156972"/>
                <a:gd name="connsiteX9" fmla="*/ 374983 w 753415"/>
                <a:gd name="connsiteY9" fmla="*/ 18574 h 156972"/>
                <a:gd name="connsiteX10" fmla="*/ 725122 w 753415"/>
                <a:gd name="connsiteY10" fmla="*/ 128206 h 156972"/>
                <a:gd name="connsiteX11" fmla="*/ 671020 w 753415"/>
                <a:gd name="connsiteY11" fmla="*/ 138970 h 156972"/>
                <a:gd name="connsiteX12" fmla="*/ 663876 w 753415"/>
                <a:gd name="connsiteY12" fmla="*/ 149733 h 156972"/>
                <a:gd name="connsiteX13" fmla="*/ 672830 w 753415"/>
                <a:gd name="connsiteY13" fmla="*/ 156972 h 156972"/>
                <a:gd name="connsiteX14" fmla="*/ 674544 w 753415"/>
                <a:gd name="connsiteY14" fmla="*/ 156972 h 156972"/>
                <a:gd name="connsiteX15" fmla="*/ 746172 w 753415"/>
                <a:gd name="connsiteY15" fmla="*/ 142589 h 156972"/>
                <a:gd name="connsiteX16" fmla="*/ 753411 w 753415"/>
                <a:gd name="connsiteY16" fmla="*/ 133064 h 15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3415" h="156972">
                  <a:moveTo>
                    <a:pt x="745410" y="59722"/>
                  </a:moveTo>
                  <a:cubicBezTo>
                    <a:pt x="743320" y="54894"/>
                    <a:pt x="737713" y="52675"/>
                    <a:pt x="732885" y="54765"/>
                  </a:cubicBezTo>
                  <a:cubicBezTo>
                    <a:pt x="729990" y="56018"/>
                    <a:pt x="727904" y="58623"/>
                    <a:pt x="727313" y="61722"/>
                  </a:cubicBezTo>
                  <a:lnTo>
                    <a:pt x="733028" y="110966"/>
                  </a:lnTo>
                  <a:cubicBezTo>
                    <a:pt x="618728" y="37338"/>
                    <a:pt x="498237" y="0"/>
                    <a:pt x="375364" y="0"/>
                  </a:cubicBezTo>
                  <a:cubicBezTo>
                    <a:pt x="248491" y="0"/>
                    <a:pt x="127143" y="40386"/>
                    <a:pt x="3889" y="123825"/>
                  </a:cubicBezTo>
                  <a:cubicBezTo>
                    <a:pt x="-108" y="126759"/>
                    <a:pt x="-1185" y="132270"/>
                    <a:pt x="1413" y="136493"/>
                  </a:cubicBezTo>
                  <a:cubicBezTo>
                    <a:pt x="3151" y="138937"/>
                    <a:pt x="5939" y="140419"/>
                    <a:pt x="8937" y="140494"/>
                  </a:cubicBezTo>
                  <a:cubicBezTo>
                    <a:pt x="10763" y="140489"/>
                    <a:pt x="12548" y="139960"/>
                    <a:pt x="14081" y="138970"/>
                  </a:cubicBezTo>
                  <a:cubicBezTo>
                    <a:pt x="133810" y="57912"/>
                    <a:pt x="252206" y="18574"/>
                    <a:pt x="374983" y="18574"/>
                  </a:cubicBezTo>
                  <a:cubicBezTo>
                    <a:pt x="495189" y="18574"/>
                    <a:pt x="613108" y="55435"/>
                    <a:pt x="725122" y="128206"/>
                  </a:cubicBezTo>
                  <a:lnTo>
                    <a:pt x="671020" y="138970"/>
                  </a:lnTo>
                  <a:cubicBezTo>
                    <a:pt x="666198" y="140148"/>
                    <a:pt x="663089" y="144832"/>
                    <a:pt x="663876" y="149733"/>
                  </a:cubicBezTo>
                  <a:cubicBezTo>
                    <a:pt x="664900" y="153881"/>
                    <a:pt x="668560" y="156840"/>
                    <a:pt x="672830" y="156972"/>
                  </a:cubicBezTo>
                  <a:lnTo>
                    <a:pt x="674544" y="156972"/>
                  </a:lnTo>
                  <a:lnTo>
                    <a:pt x="746172" y="142589"/>
                  </a:lnTo>
                  <a:cubicBezTo>
                    <a:pt x="750527" y="141515"/>
                    <a:pt x="753542" y="137548"/>
                    <a:pt x="753411" y="1330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6A35CB3-7C64-545F-BF18-EEE9828B5BC3}"/>
                </a:ext>
              </a:extLst>
            </p:cNvPr>
            <p:cNvSpPr/>
            <p:nvPr/>
          </p:nvSpPr>
          <p:spPr>
            <a:xfrm>
              <a:off x="5603830" y="3182488"/>
              <a:ext cx="1213382" cy="252804"/>
            </a:xfrm>
            <a:custGeom>
              <a:avLst/>
              <a:gdLst>
                <a:gd name="connsiteX0" fmla="*/ 745410 w 753415"/>
                <a:gd name="connsiteY0" fmla="*/ 59722 h 156972"/>
                <a:gd name="connsiteX1" fmla="*/ 732885 w 753415"/>
                <a:gd name="connsiteY1" fmla="*/ 54765 h 156972"/>
                <a:gd name="connsiteX2" fmla="*/ 727313 w 753415"/>
                <a:gd name="connsiteY2" fmla="*/ 61722 h 156972"/>
                <a:gd name="connsiteX3" fmla="*/ 733028 w 753415"/>
                <a:gd name="connsiteY3" fmla="*/ 110966 h 156972"/>
                <a:gd name="connsiteX4" fmla="*/ 375364 w 753415"/>
                <a:gd name="connsiteY4" fmla="*/ 0 h 156972"/>
                <a:gd name="connsiteX5" fmla="*/ 3889 w 753415"/>
                <a:gd name="connsiteY5" fmla="*/ 123825 h 156972"/>
                <a:gd name="connsiteX6" fmla="*/ 1413 w 753415"/>
                <a:gd name="connsiteY6" fmla="*/ 136493 h 156972"/>
                <a:gd name="connsiteX7" fmla="*/ 8937 w 753415"/>
                <a:gd name="connsiteY7" fmla="*/ 140494 h 156972"/>
                <a:gd name="connsiteX8" fmla="*/ 14081 w 753415"/>
                <a:gd name="connsiteY8" fmla="*/ 138970 h 156972"/>
                <a:gd name="connsiteX9" fmla="*/ 374983 w 753415"/>
                <a:gd name="connsiteY9" fmla="*/ 18574 h 156972"/>
                <a:gd name="connsiteX10" fmla="*/ 725122 w 753415"/>
                <a:gd name="connsiteY10" fmla="*/ 128206 h 156972"/>
                <a:gd name="connsiteX11" fmla="*/ 671020 w 753415"/>
                <a:gd name="connsiteY11" fmla="*/ 138970 h 156972"/>
                <a:gd name="connsiteX12" fmla="*/ 663876 w 753415"/>
                <a:gd name="connsiteY12" fmla="*/ 149733 h 156972"/>
                <a:gd name="connsiteX13" fmla="*/ 672830 w 753415"/>
                <a:gd name="connsiteY13" fmla="*/ 156972 h 156972"/>
                <a:gd name="connsiteX14" fmla="*/ 674544 w 753415"/>
                <a:gd name="connsiteY14" fmla="*/ 156972 h 156972"/>
                <a:gd name="connsiteX15" fmla="*/ 746172 w 753415"/>
                <a:gd name="connsiteY15" fmla="*/ 142589 h 156972"/>
                <a:gd name="connsiteX16" fmla="*/ 753411 w 753415"/>
                <a:gd name="connsiteY16" fmla="*/ 133064 h 15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3415" h="156972">
                  <a:moveTo>
                    <a:pt x="745410" y="59722"/>
                  </a:moveTo>
                  <a:cubicBezTo>
                    <a:pt x="743320" y="54894"/>
                    <a:pt x="737713" y="52675"/>
                    <a:pt x="732885" y="54765"/>
                  </a:cubicBezTo>
                  <a:cubicBezTo>
                    <a:pt x="729990" y="56018"/>
                    <a:pt x="727904" y="58623"/>
                    <a:pt x="727313" y="61722"/>
                  </a:cubicBezTo>
                  <a:lnTo>
                    <a:pt x="733028" y="110966"/>
                  </a:lnTo>
                  <a:cubicBezTo>
                    <a:pt x="618728" y="37338"/>
                    <a:pt x="498237" y="0"/>
                    <a:pt x="375364" y="0"/>
                  </a:cubicBezTo>
                  <a:cubicBezTo>
                    <a:pt x="248491" y="0"/>
                    <a:pt x="127143" y="40386"/>
                    <a:pt x="3889" y="123825"/>
                  </a:cubicBezTo>
                  <a:cubicBezTo>
                    <a:pt x="-108" y="126759"/>
                    <a:pt x="-1185" y="132270"/>
                    <a:pt x="1413" y="136493"/>
                  </a:cubicBezTo>
                  <a:cubicBezTo>
                    <a:pt x="3151" y="138937"/>
                    <a:pt x="5939" y="140419"/>
                    <a:pt x="8937" y="140494"/>
                  </a:cubicBezTo>
                  <a:cubicBezTo>
                    <a:pt x="10763" y="140489"/>
                    <a:pt x="12548" y="139960"/>
                    <a:pt x="14081" y="138970"/>
                  </a:cubicBezTo>
                  <a:cubicBezTo>
                    <a:pt x="133810" y="57912"/>
                    <a:pt x="252206" y="18574"/>
                    <a:pt x="374983" y="18574"/>
                  </a:cubicBezTo>
                  <a:cubicBezTo>
                    <a:pt x="495189" y="18574"/>
                    <a:pt x="613108" y="55435"/>
                    <a:pt x="725122" y="128206"/>
                  </a:cubicBezTo>
                  <a:lnTo>
                    <a:pt x="671020" y="138970"/>
                  </a:lnTo>
                  <a:cubicBezTo>
                    <a:pt x="666198" y="140148"/>
                    <a:pt x="663089" y="144832"/>
                    <a:pt x="663876" y="149733"/>
                  </a:cubicBezTo>
                  <a:cubicBezTo>
                    <a:pt x="664900" y="153881"/>
                    <a:pt x="668560" y="156840"/>
                    <a:pt x="672830" y="156972"/>
                  </a:cubicBezTo>
                  <a:lnTo>
                    <a:pt x="674544" y="156972"/>
                  </a:lnTo>
                  <a:lnTo>
                    <a:pt x="746172" y="142589"/>
                  </a:lnTo>
                  <a:cubicBezTo>
                    <a:pt x="750527" y="141515"/>
                    <a:pt x="753542" y="137548"/>
                    <a:pt x="753411" y="1330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074B81-977A-A5CB-824E-6C48393AE704}"/>
                </a:ext>
              </a:extLst>
            </p:cNvPr>
            <p:cNvSpPr/>
            <p:nvPr/>
          </p:nvSpPr>
          <p:spPr>
            <a:xfrm rot="825105">
              <a:off x="7368599" y="3903978"/>
              <a:ext cx="1215014" cy="274740"/>
            </a:xfrm>
            <a:custGeom>
              <a:avLst/>
              <a:gdLst>
                <a:gd name="connsiteX0" fmla="*/ 746237 w 754428"/>
                <a:gd name="connsiteY0" fmla="*/ 12383 h 170592"/>
                <a:gd name="connsiteX1" fmla="*/ 674324 w 754428"/>
                <a:gd name="connsiteY1" fmla="*/ 0 h 170592"/>
                <a:gd name="connsiteX2" fmla="*/ 666024 w 754428"/>
                <a:gd name="connsiteY2" fmla="*/ 10610 h 170592"/>
                <a:gd name="connsiteX3" fmla="*/ 671276 w 754428"/>
                <a:gd name="connsiteY3" fmla="*/ 18002 h 170592"/>
                <a:gd name="connsiteX4" fmla="*/ 726425 w 754428"/>
                <a:gd name="connsiteY4" fmla="*/ 27527 h 170592"/>
                <a:gd name="connsiteX5" fmla="*/ 726425 w 754428"/>
                <a:gd name="connsiteY5" fmla="*/ 27527 h 170592"/>
                <a:gd name="connsiteX6" fmla="*/ 358284 w 754428"/>
                <a:gd name="connsiteY6" fmla="*/ 152400 h 170592"/>
                <a:gd name="connsiteX7" fmla="*/ 13860 w 754428"/>
                <a:gd name="connsiteY7" fmla="*/ 48292 h 170592"/>
                <a:gd name="connsiteX8" fmla="*/ 1287 w 754428"/>
                <a:gd name="connsiteY8" fmla="*/ 51054 h 170592"/>
                <a:gd name="connsiteX9" fmla="*/ 4049 w 754428"/>
                <a:gd name="connsiteY9" fmla="*/ 63627 h 170592"/>
                <a:gd name="connsiteX10" fmla="*/ 358284 w 754428"/>
                <a:gd name="connsiteY10" fmla="*/ 170593 h 170592"/>
                <a:gd name="connsiteX11" fmla="*/ 733760 w 754428"/>
                <a:gd name="connsiteY11" fmla="*/ 44577 h 170592"/>
                <a:gd name="connsiteX12" fmla="*/ 729473 w 754428"/>
                <a:gd name="connsiteY12" fmla="*/ 93250 h 170592"/>
                <a:gd name="connsiteX13" fmla="*/ 737760 w 754428"/>
                <a:gd name="connsiteY13" fmla="*/ 102775 h 170592"/>
                <a:gd name="connsiteX14" fmla="*/ 738522 w 754428"/>
                <a:gd name="connsiteY14" fmla="*/ 102775 h 170592"/>
                <a:gd name="connsiteX15" fmla="*/ 748047 w 754428"/>
                <a:gd name="connsiteY15" fmla="*/ 94488 h 170592"/>
                <a:gd name="connsiteX16" fmla="*/ 754429 w 754428"/>
                <a:gd name="connsiteY16" fmla="*/ 21812 h 170592"/>
                <a:gd name="connsiteX17" fmla="*/ 746237 w 754428"/>
                <a:gd name="connsiteY17" fmla="*/ 12383 h 1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28" h="170592">
                  <a:moveTo>
                    <a:pt x="746237" y="12383"/>
                  </a:moveTo>
                  <a:lnTo>
                    <a:pt x="674324" y="0"/>
                  </a:lnTo>
                  <a:cubicBezTo>
                    <a:pt x="669102" y="638"/>
                    <a:pt x="665386" y="5388"/>
                    <a:pt x="666024" y="10610"/>
                  </a:cubicBezTo>
                  <a:cubicBezTo>
                    <a:pt x="666414" y="13803"/>
                    <a:pt x="668389" y="16583"/>
                    <a:pt x="671276" y="18002"/>
                  </a:cubicBezTo>
                  <a:lnTo>
                    <a:pt x="726425" y="27527"/>
                  </a:lnTo>
                  <a:lnTo>
                    <a:pt x="726425" y="27527"/>
                  </a:lnTo>
                  <a:cubicBezTo>
                    <a:pt x="605077" y="111538"/>
                    <a:pt x="484681" y="152400"/>
                    <a:pt x="358284" y="152400"/>
                  </a:cubicBezTo>
                  <a:cubicBezTo>
                    <a:pt x="235602" y="152400"/>
                    <a:pt x="122921" y="118396"/>
                    <a:pt x="13860" y="48292"/>
                  </a:cubicBezTo>
                  <a:cubicBezTo>
                    <a:pt x="9587" y="45813"/>
                    <a:pt x="4128" y="47012"/>
                    <a:pt x="1287" y="51054"/>
                  </a:cubicBezTo>
                  <a:cubicBezTo>
                    <a:pt x="-1192" y="55327"/>
                    <a:pt x="7" y="60787"/>
                    <a:pt x="4049" y="63627"/>
                  </a:cubicBezTo>
                  <a:cubicBezTo>
                    <a:pt x="116159" y="135636"/>
                    <a:pt x="231983" y="170593"/>
                    <a:pt x="358284" y="170593"/>
                  </a:cubicBezTo>
                  <a:cubicBezTo>
                    <a:pt x="487443" y="170593"/>
                    <a:pt x="610315" y="129350"/>
                    <a:pt x="733760" y="44577"/>
                  </a:cubicBezTo>
                  <a:lnTo>
                    <a:pt x="729473" y="93250"/>
                  </a:lnTo>
                  <a:cubicBezTo>
                    <a:pt x="729433" y="98062"/>
                    <a:pt x="732988" y="102149"/>
                    <a:pt x="737760" y="102775"/>
                  </a:cubicBezTo>
                  <a:lnTo>
                    <a:pt x="738522" y="102775"/>
                  </a:lnTo>
                  <a:cubicBezTo>
                    <a:pt x="743335" y="102816"/>
                    <a:pt x="747422" y="99260"/>
                    <a:pt x="748047" y="94488"/>
                  </a:cubicBezTo>
                  <a:lnTo>
                    <a:pt x="754429" y="21812"/>
                  </a:lnTo>
                  <a:cubicBezTo>
                    <a:pt x="754428" y="17068"/>
                    <a:pt x="750935" y="13047"/>
                    <a:pt x="746237" y="123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73F19F-0F0E-9CD4-04F1-B1A517FB2055}"/>
                </a:ext>
              </a:extLst>
            </p:cNvPr>
            <p:cNvSpPr/>
            <p:nvPr/>
          </p:nvSpPr>
          <p:spPr>
            <a:xfrm rot="872219">
              <a:off x="7373976" y="3904204"/>
              <a:ext cx="1215014" cy="274740"/>
            </a:xfrm>
            <a:custGeom>
              <a:avLst/>
              <a:gdLst>
                <a:gd name="connsiteX0" fmla="*/ 746237 w 754428"/>
                <a:gd name="connsiteY0" fmla="*/ 12382 h 170592"/>
                <a:gd name="connsiteX1" fmla="*/ 674324 w 754428"/>
                <a:gd name="connsiteY1" fmla="*/ 0 h 170592"/>
                <a:gd name="connsiteX2" fmla="*/ 666024 w 754428"/>
                <a:gd name="connsiteY2" fmla="*/ 10610 h 170592"/>
                <a:gd name="connsiteX3" fmla="*/ 671276 w 754428"/>
                <a:gd name="connsiteY3" fmla="*/ 18002 h 170592"/>
                <a:gd name="connsiteX4" fmla="*/ 726425 w 754428"/>
                <a:gd name="connsiteY4" fmla="*/ 27527 h 170592"/>
                <a:gd name="connsiteX5" fmla="*/ 726425 w 754428"/>
                <a:gd name="connsiteY5" fmla="*/ 27527 h 170592"/>
                <a:gd name="connsiteX6" fmla="*/ 358284 w 754428"/>
                <a:gd name="connsiteY6" fmla="*/ 152400 h 170592"/>
                <a:gd name="connsiteX7" fmla="*/ 13860 w 754428"/>
                <a:gd name="connsiteY7" fmla="*/ 48292 h 170592"/>
                <a:gd name="connsiteX8" fmla="*/ 1287 w 754428"/>
                <a:gd name="connsiteY8" fmla="*/ 51054 h 170592"/>
                <a:gd name="connsiteX9" fmla="*/ 4049 w 754428"/>
                <a:gd name="connsiteY9" fmla="*/ 63627 h 170592"/>
                <a:gd name="connsiteX10" fmla="*/ 358284 w 754428"/>
                <a:gd name="connsiteY10" fmla="*/ 170593 h 170592"/>
                <a:gd name="connsiteX11" fmla="*/ 733760 w 754428"/>
                <a:gd name="connsiteY11" fmla="*/ 44577 h 170592"/>
                <a:gd name="connsiteX12" fmla="*/ 729473 w 754428"/>
                <a:gd name="connsiteY12" fmla="*/ 93250 h 170592"/>
                <a:gd name="connsiteX13" fmla="*/ 737760 w 754428"/>
                <a:gd name="connsiteY13" fmla="*/ 102775 h 170592"/>
                <a:gd name="connsiteX14" fmla="*/ 738522 w 754428"/>
                <a:gd name="connsiteY14" fmla="*/ 102775 h 170592"/>
                <a:gd name="connsiteX15" fmla="*/ 748047 w 754428"/>
                <a:gd name="connsiteY15" fmla="*/ 94488 h 170592"/>
                <a:gd name="connsiteX16" fmla="*/ 754429 w 754428"/>
                <a:gd name="connsiteY16" fmla="*/ 21812 h 170592"/>
                <a:gd name="connsiteX17" fmla="*/ 746237 w 754428"/>
                <a:gd name="connsiteY17" fmla="*/ 12382 h 1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28" h="170592">
                  <a:moveTo>
                    <a:pt x="746237" y="12382"/>
                  </a:moveTo>
                  <a:lnTo>
                    <a:pt x="674324" y="0"/>
                  </a:lnTo>
                  <a:cubicBezTo>
                    <a:pt x="669102" y="638"/>
                    <a:pt x="665386" y="5388"/>
                    <a:pt x="666024" y="10610"/>
                  </a:cubicBezTo>
                  <a:cubicBezTo>
                    <a:pt x="666414" y="13803"/>
                    <a:pt x="668389" y="16583"/>
                    <a:pt x="671276" y="18002"/>
                  </a:cubicBezTo>
                  <a:lnTo>
                    <a:pt x="726425" y="27527"/>
                  </a:lnTo>
                  <a:lnTo>
                    <a:pt x="726425" y="27527"/>
                  </a:lnTo>
                  <a:cubicBezTo>
                    <a:pt x="605077" y="111538"/>
                    <a:pt x="484681" y="152400"/>
                    <a:pt x="358284" y="152400"/>
                  </a:cubicBezTo>
                  <a:cubicBezTo>
                    <a:pt x="235602" y="152400"/>
                    <a:pt x="122921" y="118396"/>
                    <a:pt x="13860" y="48292"/>
                  </a:cubicBezTo>
                  <a:cubicBezTo>
                    <a:pt x="9587" y="45812"/>
                    <a:pt x="4128" y="47012"/>
                    <a:pt x="1287" y="51054"/>
                  </a:cubicBezTo>
                  <a:cubicBezTo>
                    <a:pt x="-1192" y="55327"/>
                    <a:pt x="7" y="60786"/>
                    <a:pt x="4049" y="63627"/>
                  </a:cubicBezTo>
                  <a:cubicBezTo>
                    <a:pt x="116159" y="135636"/>
                    <a:pt x="231983" y="170593"/>
                    <a:pt x="358284" y="170593"/>
                  </a:cubicBezTo>
                  <a:cubicBezTo>
                    <a:pt x="487443" y="170593"/>
                    <a:pt x="610315" y="129349"/>
                    <a:pt x="733760" y="44577"/>
                  </a:cubicBezTo>
                  <a:lnTo>
                    <a:pt x="729473" y="93250"/>
                  </a:lnTo>
                  <a:cubicBezTo>
                    <a:pt x="729433" y="98062"/>
                    <a:pt x="732988" y="102149"/>
                    <a:pt x="737760" y="102775"/>
                  </a:cubicBezTo>
                  <a:lnTo>
                    <a:pt x="738522" y="102775"/>
                  </a:lnTo>
                  <a:cubicBezTo>
                    <a:pt x="743335" y="102815"/>
                    <a:pt x="747422" y="99260"/>
                    <a:pt x="748047" y="94488"/>
                  </a:cubicBezTo>
                  <a:lnTo>
                    <a:pt x="754429" y="21812"/>
                  </a:lnTo>
                  <a:cubicBezTo>
                    <a:pt x="754428" y="17067"/>
                    <a:pt x="750935" y="13047"/>
                    <a:pt x="746237" y="1238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4EE4AC0-A8B4-8AE6-D341-0377960B7C78}"/>
                </a:ext>
              </a:extLst>
            </p:cNvPr>
            <p:cNvSpPr/>
            <p:nvPr/>
          </p:nvSpPr>
          <p:spPr>
            <a:xfrm>
              <a:off x="9057875" y="3251342"/>
              <a:ext cx="1216280" cy="238998"/>
            </a:xfrm>
            <a:custGeom>
              <a:avLst/>
              <a:gdLst>
                <a:gd name="connsiteX0" fmla="*/ 747279 w 755214"/>
                <a:gd name="connsiteY0" fmla="*/ 52006 h 148399"/>
                <a:gd name="connsiteX1" fmla="*/ 739805 w 755214"/>
                <a:gd name="connsiteY1" fmla="*/ 40800 h 148399"/>
                <a:gd name="connsiteX2" fmla="*/ 728598 w 755214"/>
                <a:gd name="connsiteY2" fmla="*/ 48274 h 148399"/>
                <a:gd name="connsiteX3" fmla="*/ 729277 w 755214"/>
                <a:gd name="connsiteY3" fmla="*/ 54102 h 148399"/>
                <a:gd name="connsiteX4" fmla="*/ 735183 w 755214"/>
                <a:gd name="connsiteY4" fmla="*/ 105346 h 148399"/>
                <a:gd name="connsiteX5" fmla="*/ 734611 w 755214"/>
                <a:gd name="connsiteY5" fmla="*/ 104775 h 148399"/>
                <a:gd name="connsiteX6" fmla="*/ 368090 w 755214"/>
                <a:gd name="connsiteY6" fmla="*/ 0 h 148399"/>
                <a:gd name="connsiteX7" fmla="*/ 2139 w 755214"/>
                <a:gd name="connsiteY7" fmla="*/ 120110 h 148399"/>
                <a:gd name="connsiteX8" fmla="*/ 3512 w 755214"/>
                <a:gd name="connsiteY8" fmla="*/ 133510 h 148399"/>
                <a:gd name="connsiteX9" fmla="*/ 12235 w 755214"/>
                <a:gd name="connsiteY9" fmla="*/ 135255 h 148399"/>
                <a:gd name="connsiteX10" fmla="*/ 368089 w 755214"/>
                <a:gd name="connsiteY10" fmla="*/ 18193 h 148399"/>
                <a:gd name="connsiteX11" fmla="*/ 724990 w 755214"/>
                <a:gd name="connsiteY11" fmla="*/ 119920 h 148399"/>
                <a:gd name="connsiteX12" fmla="*/ 724991 w 755214"/>
                <a:gd name="connsiteY12" fmla="*/ 119920 h 148399"/>
                <a:gd name="connsiteX13" fmla="*/ 672794 w 755214"/>
                <a:gd name="connsiteY13" fmla="*/ 130302 h 148399"/>
                <a:gd name="connsiteX14" fmla="*/ 667751 w 755214"/>
                <a:gd name="connsiteY14" fmla="*/ 142793 h 148399"/>
                <a:gd name="connsiteX15" fmla="*/ 674603 w 755214"/>
                <a:gd name="connsiteY15" fmla="*/ 148399 h 148399"/>
                <a:gd name="connsiteX16" fmla="*/ 676413 w 755214"/>
                <a:gd name="connsiteY16" fmla="*/ 148399 h 148399"/>
                <a:gd name="connsiteX17" fmla="*/ 747946 w 755214"/>
                <a:gd name="connsiteY17" fmla="*/ 134112 h 148399"/>
                <a:gd name="connsiteX18" fmla="*/ 755185 w 755214"/>
                <a:gd name="connsiteY18" fmla="*/ 124111 h 14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5214" h="148399">
                  <a:moveTo>
                    <a:pt x="747279" y="52006"/>
                  </a:moveTo>
                  <a:cubicBezTo>
                    <a:pt x="748310" y="46848"/>
                    <a:pt x="744964" y="41830"/>
                    <a:pt x="739805" y="40800"/>
                  </a:cubicBezTo>
                  <a:cubicBezTo>
                    <a:pt x="734647" y="39769"/>
                    <a:pt x="729629" y="43115"/>
                    <a:pt x="728598" y="48274"/>
                  </a:cubicBezTo>
                  <a:cubicBezTo>
                    <a:pt x="728205" y="50239"/>
                    <a:pt x="728443" y="52279"/>
                    <a:pt x="729277" y="54102"/>
                  </a:cubicBezTo>
                  <a:lnTo>
                    <a:pt x="735183" y="105346"/>
                  </a:lnTo>
                  <a:cubicBezTo>
                    <a:pt x="734969" y="105181"/>
                    <a:pt x="734777" y="104989"/>
                    <a:pt x="734611" y="104775"/>
                  </a:cubicBezTo>
                  <a:cubicBezTo>
                    <a:pt x="624631" y="36280"/>
                    <a:pt x="497655" y="-18"/>
                    <a:pt x="368090" y="0"/>
                  </a:cubicBezTo>
                  <a:cubicBezTo>
                    <a:pt x="243121" y="0"/>
                    <a:pt x="123392" y="39243"/>
                    <a:pt x="2139" y="120110"/>
                  </a:cubicBezTo>
                  <a:cubicBezTo>
                    <a:pt x="-1183" y="124190"/>
                    <a:pt x="-568" y="130189"/>
                    <a:pt x="3512" y="133510"/>
                  </a:cubicBezTo>
                  <a:cubicBezTo>
                    <a:pt x="5953" y="135497"/>
                    <a:pt x="9218" y="136150"/>
                    <a:pt x="12235" y="135255"/>
                  </a:cubicBezTo>
                  <a:cubicBezTo>
                    <a:pt x="130345" y="56483"/>
                    <a:pt x="246836" y="18193"/>
                    <a:pt x="368089" y="18193"/>
                  </a:cubicBezTo>
                  <a:cubicBezTo>
                    <a:pt x="494228" y="18061"/>
                    <a:pt x="617877" y="53304"/>
                    <a:pt x="724990" y="119920"/>
                  </a:cubicBezTo>
                  <a:lnTo>
                    <a:pt x="724991" y="119920"/>
                  </a:lnTo>
                  <a:lnTo>
                    <a:pt x="672794" y="130302"/>
                  </a:lnTo>
                  <a:cubicBezTo>
                    <a:pt x="667952" y="132359"/>
                    <a:pt x="665694" y="137951"/>
                    <a:pt x="667751" y="142793"/>
                  </a:cubicBezTo>
                  <a:cubicBezTo>
                    <a:pt x="668975" y="145674"/>
                    <a:pt x="671537" y="147770"/>
                    <a:pt x="674603" y="148399"/>
                  </a:cubicBezTo>
                  <a:lnTo>
                    <a:pt x="676413" y="148399"/>
                  </a:lnTo>
                  <a:lnTo>
                    <a:pt x="747946" y="134112"/>
                  </a:lnTo>
                  <a:cubicBezTo>
                    <a:pt x="752485" y="133005"/>
                    <a:pt x="755552" y="128769"/>
                    <a:pt x="755185" y="12411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826318-3044-AEC8-4F16-8DB8C4B1EB2A}"/>
                </a:ext>
              </a:extLst>
            </p:cNvPr>
            <p:cNvSpPr/>
            <p:nvPr/>
          </p:nvSpPr>
          <p:spPr>
            <a:xfrm>
              <a:off x="9057875" y="3232932"/>
              <a:ext cx="1216280" cy="238998"/>
            </a:xfrm>
            <a:custGeom>
              <a:avLst/>
              <a:gdLst>
                <a:gd name="connsiteX0" fmla="*/ 747279 w 755214"/>
                <a:gd name="connsiteY0" fmla="*/ 52007 h 148399"/>
                <a:gd name="connsiteX1" fmla="*/ 739805 w 755214"/>
                <a:gd name="connsiteY1" fmla="*/ 40800 h 148399"/>
                <a:gd name="connsiteX2" fmla="*/ 728598 w 755214"/>
                <a:gd name="connsiteY2" fmla="*/ 48274 h 148399"/>
                <a:gd name="connsiteX3" fmla="*/ 729277 w 755214"/>
                <a:gd name="connsiteY3" fmla="*/ 54102 h 148399"/>
                <a:gd name="connsiteX4" fmla="*/ 735183 w 755214"/>
                <a:gd name="connsiteY4" fmla="*/ 105346 h 148399"/>
                <a:gd name="connsiteX5" fmla="*/ 734611 w 755214"/>
                <a:gd name="connsiteY5" fmla="*/ 104775 h 148399"/>
                <a:gd name="connsiteX6" fmla="*/ 368090 w 755214"/>
                <a:gd name="connsiteY6" fmla="*/ 0 h 148399"/>
                <a:gd name="connsiteX7" fmla="*/ 2139 w 755214"/>
                <a:gd name="connsiteY7" fmla="*/ 120110 h 148399"/>
                <a:gd name="connsiteX8" fmla="*/ 3512 w 755214"/>
                <a:gd name="connsiteY8" fmla="*/ 133510 h 148399"/>
                <a:gd name="connsiteX9" fmla="*/ 12235 w 755214"/>
                <a:gd name="connsiteY9" fmla="*/ 135255 h 148399"/>
                <a:gd name="connsiteX10" fmla="*/ 368089 w 755214"/>
                <a:gd name="connsiteY10" fmla="*/ 18193 h 148399"/>
                <a:gd name="connsiteX11" fmla="*/ 724990 w 755214"/>
                <a:gd name="connsiteY11" fmla="*/ 119920 h 148399"/>
                <a:gd name="connsiteX12" fmla="*/ 724991 w 755214"/>
                <a:gd name="connsiteY12" fmla="*/ 119920 h 148399"/>
                <a:gd name="connsiteX13" fmla="*/ 672794 w 755214"/>
                <a:gd name="connsiteY13" fmla="*/ 130302 h 148399"/>
                <a:gd name="connsiteX14" fmla="*/ 667751 w 755214"/>
                <a:gd name="connsiteY14" fmla="*/ 142793 h 148399"/>
                <a:gd name="connsiteX15" fmla="*/ 674603 w 755214"/>
                <a:gd name="connsiteY15" fmla="*/ 148399 h 148399"/>
                <a:gd name="connsiteX16" fmla="*/ 676413 w 755214"/>
                <a:gd name="connsiteY16" fmla="*/ 148400 h 148399"/>
                <a:gd name="connsiteX17" fmla="*/ 747946 w 755214"/>
                <a:gd name="connsiteY17" fmla="*/ 134112 h 148399"/>
                <a:gd name="connsiteX18" fmla="*/ 755185 w 755214"/>
                <a:gd name="connsiteY18" fmla="*/ 124111 h 14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5214" h="148399">
                  <a:moveTo>
                    <a:pt x="747279" y="52007"/>
                  </a:moveTo>
                  <a:cubicBezTo>
                    <a:pt x="748310" y="46848"/>
                    <a:pt x="744964" y="41831"/>
                    <a:pt x="739805" y="40800"/>
                  </a:cubicBezTo>
                  <a:cubicBezTo>
                    <a:pt x="734647" y="39769"/>
                    <a:pt x="729629" y="43115"/>
                    <a:pt x="728598" y="48274"/>
                  </a:cubicBezTo>
                  <a:cubicBezTo>
                    <a:pt x="728205" y="50240"/>
                    <a:pt x="728443" y="52279"/>
                    <a:pt x="729277" y="54102"/>
                  </a:cubicBezTo>
                  <a:lnTo>
                    <a:pt x="735183" y="105346"/>
                  </a:lnTo>
                  <a:cubicBezTo>
                    <a:pt x="734969" y="105181"/>
                    <a:pt x="734777" y="104989"/>
                    <a:pt x="734611" y="104775"/>
                  </a:cubicBezTo>
                  <a:cubicBezTo>
                    <a:pt x="624631" y="36280"/>
                    <a:pt x="497655" y="-18"/>
                    <a:pt x="368090" y="0"/>
                  </a:cubicBezTo>
                  <a:cubicBezTo>
                    <a:pt x="243121" y="0"/>
                    <a:pt x="123392" y="39243"/>
                    <a:pt x="2139" y="120110"/>
                  </a:cubicBezTo>
                  <a:cubicBezTo>
                    <a:pt x="-1183" y="124190"/>
                    <a:pt x="-568" y="130189"/>
                    <a:pt x="3512" y="133510"/>
                  </a:cubicBezTo>
                  <a:cubicBezTo>
                    <a:pt x="5953" y="135498"/>
                    <a:pt x="9218" y="136150"/>
                    <a:pt x="12235" y="135255"/>
                  </a:cubicBezTo>
                  <a:cubicBezTo>
                    <a:pt x="130345" y="56483"/>
                    <a:pt x="246836" y="18193"/>
                    <a:pt x="368089" y="18193"/>
                  </a:cubicBezTo>
                  <a:cubicBezTo>
                    <a:pt x="494228" y="18061"/>
                    <a:pt x="617877" y="53304"/>
                    <a:pt x="724990" y="119920"/>
                  </a:cubicBezTo>
                  <a:lnTo>
                    <a:pt x="724991" y="119920"/>
                  </a:lnTo>
                  <a:lnTo>
                    <a:pt x="672794" y="130302"/>
                  </a:lnTo>
                  <a:cubicBezTo>
                    <a:pt x="667952" y="132359"/>
                    <a:pt x="665694" y="137951"/>
                    <a:pt x="667751" y="142793"/>
                  </a:cubicBezTo>
                  <a:cubicBezTo>
                    <a:pt x="668975" y="145674"/>
                    <a:pt x="671537" y="147770"/>
                    <a:pt x="674603" y="148399"/>
                  </a:cubicBezTo>
                  <a:lnTo>
                    <a:pt x="676413" y="148400"/>
                  </a:lnTo>
                  <a:lnTo>
                    <a:pt x="747946" y="134112"/>
                  </a:lnTo>
                  <a:cubicBezTo>
                    <a:pt x="752485" y="133005"/>
                    <a:pt x="755552" y="128769"/>
                    <a:pt x="755185" y="1241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4EF5FA8-611B-D9E4-CA70-1354C66E29B3}"/>
                </a:ext>
              </a:extLst>
            </p:cNvPr>
            <p:cNvSpPr/>
            <p:nvPr/>
          </p:nvSpPr>
          <p:spPr>
            <a:xfrm>
              <a:off x="4308800" y="3043483"/>
              <a:ext cx="14725" cy="1102800"/>
            </a:xfrm>
            <a:custGeom>
              <a:avLst/>
              <a:gdLst>
                <a:gd name="connsiteX0" fmla="*/ 0 w 9143"/>
                <a:gd name="connsiteY0" fmla="*/ 0 h 684752"/>
                <a:gd name="connsiteX1" fmla="*/ 9144 w 9143"/>
                <a:gd name="connsiteY1" fmla="*/ 0 h 684752"/>
                <a:gd name="connsiteX2" fmla="*/ 9144 w 9143"/>
                <a:gd name="connsiteY2" fmla="*/ 684752 h 684752"/>
                <a:gd name="connsiteX3" fmla="*/ 0 w 9143"/>
                <a:gd name="connsiteY3" fmla="*/ 684752 h 68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684752">
                  <a:moveTo>
                    <a:pt x="0" y="0"/>
                  </a:moveTo>
                  <a:lnTo>
                    <a:pt x="9144" y="0"/>
                  </a:lnTo>
                  <a:lnTo>
                    <a:pt x="9144" y="684752"/>
                  </a:lnTo>
                  <a:lnTo>
                    <a:pt x="0" y="68475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AEABB4C-F1F8-589F-CA5D-461F6AE09532}"/>
                </a:ext>
              </a:extLst>
            </p:cNvPr>
            <p:cNvSpPr/>
            <p:nvPr/>
          </p:nvSpPr>
          <p:spPr>
            <a:xfrm rot="18900000">
              <a:off x="3734291" y="2488102"/>
              <a:ext cx="1163700" cy="1163700"/>
            </a:xfrm>
            <a:custGeom>
              <a:avLst/>
              <a:gdLst>
                <a:gd name="connsiteX0" fmla="*/ 722567 w 722566"/>
                <a:gd name="connsiteY0" fmla="*/ 361283 h 722566"/>
                <a:gd name="connsiteX1" fmla="*/ 361283 w 722566"/>
                <a:gd name="connsiteY1" fmla="*/ 722566 h 722566"/>
                <a:gd name="connsiteX2" fmla="*/ 0 w 722566"/>
                <a:gd name="connsiteY2" fmla="*/ 361283 h 722566"/>
                <a:gd name="connsiteX3" fmla="*/ 361283 w 722566"/>
                <a:gd name="connsiteY3" fmla="*/ 0 h 722566"/>
                <a:gd name="connsiteX4" fmla="*/ 722567 w 722566"/>
                <a:gd name="connsiteY4" fmla="*/ 361283 h 7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66" h="722566">
                  <a:moveTo>
                    <a:pt x="722567" y="361283"/>
                  </a:moveTo>
                  <a:cubicBezTo>
                    <a:pt x="722567" y="560814"/>
                    <a:pt x="560815" y="722566"/>
                    <a:pt x="361283" y="722566"/>
                  </a:cubicBezTo>
                  <a:cubicBezTo>
                    <a:pt x="161752" y="722566"/>
                    <a:pt x="0" y="560814"/>
                    <a:pt x="0" y="361283"/>
                  </a:cubicBezTo>
                  <a:cubicBezTo>
                    <a:pt x="0" y="161752"/>
                    <a:pt x="161752" y="0"/>
                    <a:pt x="361283" y="0"/>
                  </a:cubicBezTo>
                  <a:cubicBezTo>
                    <a:pt x="560815" y="0"/>
                    <a:pt x="722567" y="161752"/>
                    <a:pt x="722567" y="36128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BE6C50-A082-7CF7-85D6-516ECEE98BA9}"/>
                </a:ext>
              </a:extLst>
            </p:cNvPr>
            <p:cNvSpPr/>
            <p:nvPr/>
          </p:nvSpPr>
          <p:spPr>
            <a:xfrm>
              <a:off x="3834637" y="2591104"/>
              <a:ext cx="963051" cy="976551"/>
            </a:xfrm>
            <a:custGeom>
              <a:avLst/>
              <a:gdLst>
                <a:gd name="connsiteX0" fmla="*/ 597979 w 597979"/>
                <a:gd name="connsiteY0" fmla="*/ 303181 h 606361"/>
                <a:gd name="connsiteX1" fmla="*/ 298990 w 597979"/>
                <a:gd name="connsiteY1" fmla="*/ 606362 h 606361"/>
                <a:gd name="connsiteX2" fmla="*/ 0 w 597979"/>
                <a:gd name="connsiteY2" fmla="*/ 303181 h 606361"/>
                <a:gd name="connsiteX3" fmla="*/ 298990 w 597979"/>
                <a:gd name="connsiteY3" fmla="*/ 0 h 606361"/>
                <a:gd name="connsiteX4" fmla="*/ 597979 w 597979"/>
                <a:gd name="connsiteY4" fmla="*/ 303181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79" h="606361">
                  <a:moveTo>
                    <a:pt x="597979" y="303181"/>
                  </a:moveTo>
                  <a:cubicBezTo>
                    <a:pt x="597979" y="470623"/>
                    <a:pt x="464117" y="606362"/>
                    <a:pt x="298990" y="606362"/>
                  </a:cubicBezTo>
                  <a:cubicBezTo>
                    <a:pt x="133862" y="606362"/>
                    <a:pt x="0" y="470623"/>
                    <a:pt x="0" y="303181"/>
                  </a:cubicBezTo>
                  <a:cubicBezTo>
                    <a:pt x="0" y="135739"/>
                    <a:pt x="133862" y="0"/>
                    <a:pt x="298990" y="0"/>
                  </a:cubicBezTo>
                  <a:cubicBezTo>
                    <a:pt x="464117" y="0"/>
                    <a:pt x="597979" y="135739"/>
                    <a:pt x="597979" y="30318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0B875D-19C3-6FA0-9393-D8C01E31B76C}"/>
                </a:ext>
              </a:extLst>
            </p:cNvPr>
            <p:cNvSpPr/>
            <p:nvPr/>
          </p:nvSpPr>
          <p:spPr>
            <a:xfrm>
              <a:off x="3837399" y="2591257"/>
              <a:ext cx="957529" cy="957529"/>
            </a:xfrm>
            <a:custGeom>
              <a:avLst/>
              <a:gdLst>
                <a:gd name="connsiteX0" fmla="*/ 594551 w 594550"/>
                <a:gd name="connsiteY0" fmla="*/ 297275 h 594550"/>
                <a:gd name="connsiteX1" fmla="*/ 297275 w 594550"/>
                <a:gd name="connsiteY1" fmla="*/ 594550 h 594550"/>
                <a:gd name="connsiteX2" fmla="*/ 0 w 594550"/>
                <a:gd name="connsiteY2" fmla="*/ 297275 h 594550"/>
                <a:gd name="connsiteX3" fmla="*/ 297275 w 594550"/>
                <a:gd name="connsiteY3" fmla="*/ 0 h 594550"/>
                <a:gd name="connsiteX4" fmla="*/ 594551 w 594550"/>
                <a:gd name="connsiteY4" fmla="*/ 297275 h 59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50" h="594550">
                  <a:moveTo>
                    <a:pt x="594551" y="297275"/>
                  </a:moveTo>
                  <a:cubicBezTo>
                    <a:pt x="594551" y="461456"/>
                    <a:pt x="461456" y="594550"/>
                    <a:pt x="297275" y="594550"/>
                  </a:cubicBezTo>
                  <a:cubicBezTo>
                    <a:pt x="133095" y="594550"/>
                    <a:pt x="0" y="461456"/>
                    <a:pt x="0" y="297275"/>
                  </a:cubicBezTo>
                  <a:cubicBezTo>
                    <a:pt x="0" y="133095"/>
                    <a:pt x="133095" y="0"/>
                    <a:pt x="297275" y="0"/>
                  </a:cubicBezTo>
                  <a:cubicBezTo>
                    <a:pt x="461456" y="0"/>
                    <a:pt x="594551" y="133094"/>
                    <a:pt x="594551" y="297275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A6C82FC-E4FA-8221-1583-320C1F6399EE}"/>
                </a:ext>
              </a:extLst>
            </p:cNvPr>
            <p:cNvSpPr/>
            <p:nvPr/>
          </p:nvSpPr>
          <p:spPr>
            <a:xfrm>
              <a:off x="3850132" y="2603989"/>
              <a:ext cx="932063" cy="932064"/>
            </a:xfrm>
            <a:custGeom>
              <a:avLst/>
              <a:gdLst>
                <a:gd name="connsiteX0" fmla="*/ 578739 w 578738"/>
                <a:gd name="connsiteY0" fmla="*/ 289369 h 578738"/>
                <a:gd name="connsiteX1" fmla="*/ 289369 w 578738"/>
                <a:gd name="connsiteY1" fmla="*/ 578739 h 578738"/>
                <a:gd name="connsiteX2" fmla="*/ 0 w 578738"/>
                <a:gd name="connsiteY2" fmla="*/ 289369 h 578738"/>
                <a:gd name="connsiteX3" fmla="*/ 289369 w 578738"/>
                <a:gd name="connsiteY3" fmla="*/ 0 h 578738"/>
                <a:gd name="connsiteX4" fmla="*/ 578739 w 578738"/>
                <a:gd name="connsiteY4" fmla="*/ 289369 h 57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738" h="578738">
                  <a:moveTo>
                    <a:pt x="578739" y="289369"/>
                  </a:moveTo>
                  <a:cubicBezTo>
                    <a:pt x="578739" y="449184"/>
                    <a:pt x="449184" y="578739"/>
                    <a:pt x="289369" y="578739"/>
                  </a:cubicBezTo>
                  <a:cubicBezTo>
                    <a:pt x="129555" y="578739"/>
                    <a:pt x="0" y="449184"/>
                    <a:pt x="0" y="289369"/>
                  </a:cubicBezTo>
                  <a:cubicBezTo>
                    <a:pt x="0" y="129555"/>
                    <a:pt x="129555" y="0"/>
                    <a:pt x="289369" y="0"/>
                  </a:cubicBezTo>
                  <a:cubicBezTo>
                    <a:pt x="449184" y="0"/>
                    <a:pt x="578739" y="129555"/>
                    <a:pt x="578739" y="289369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64571F2-9FAF-D1CD-0675-D076051F7425}"/>
                </a:ext>
              </a:extLst>
            </p:cNvPr>
            <p:cNvSpPr/>
            <p:nvPr/>
          </p:nvSpPr>
          <p:spPr>
            <a:xfrm>
              <a:off x="4235781" y="4065901"/>
              <a:ext cx="160763" cy="160763"/>
            </a:xfrm>
            <a:custGeom>
              <a:avLst/>
              <a:gdLst>
                <a:gd name="connsiteX0" fmla="*/ 99822 w 99821"/>
                <a:gd name="connsiteY0" fmla="*/ 49911 h 99821"/>
                <a:gd name="connsiteX1" fmla="*/ 49911 w 99821"/>
                <a:gd name="connsiteY1" fmla="*/ 0 h 99821"/>
                <a:gd name="connsiteX2" fmla="*/ 0 w 99821"/>
                <a:gd name="connsiteY2" fmla="*/ 49911 h 99821"/>
                <a:gd name="connsiteX3" fmla="*/ 49911 w 99821"/>
                <a:gd name="connsiteY3" fmla="*/ 99822 h 99821"/>
                <a:gd name="connsiteX4" fmla="*/ 99822 w 99821"/>
                <a:gd name="connsiteY4" fmla="*/ 49911 h 9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1" h="99821">
                  <a:moveTo>
                    <a:pt x="99822" y="49911"/>
                  </a:moveTo>
                  <a:cubicBezTo>
                    <a:pt x="99822" y="22346"/>
                    <a:pt x="77476" y="0"/>
                    <a:pt x="49911" y="0"/>
                  </a:cubicBezTo>
                  <a:cubicBezTo>
                    <a:pt x="22346" y="0"/>
                    <a:pt x="0" y="22346"/>
                    <a:pt x="0" y="49911"/>
                  </a:cubicBezTo>
                  <a:cubicBezTo>
                    <a:pt x="0" y="77476"/>
                    <a:pt x="22346" y="99822"/>
                    <a:pt x="49911" y="99822"/>
                  </a:cubicBezTo>
                  <a:cubicBezTo>
                    <a:pt x="77476" y="99822"/>
                    <a:pt x="99822" y="77476"/>
                    <a:pt x="99822" y="4991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46881E5-28E7-2FFE-3A37-7498A2005DC0}"/>
                </a:ext>
              </a:extLst>
            </p:cNvPr>
            <p:cNvSpPr/>
            <p:nvPr/>
          </p:nvSpPr>
          <p:spPr>
            <a:xfrm>
              <a:off x="2535637" y="3248119"/>
              <a:ext cx="14727" cy="1102800"/>
            </a:xfrm>
            <a:custGeom>
              <a:avLst/>
              <a:gdLst>
                <a:gd name="connsiteX0" fmla="*/ 0 w 9144"/>
                <a:gd name="connsiteY0" fmla="*/ 0 h 684752"/>
                <a:gd name="connsiteX1" fmla="*/ 9144 w 9144"/>
                <a:gd name="connsiteY1" fmla="*/ 0 h 684752"/>
                <a:gd name="connsiteX2" fmla="*/ 9144 w 9144"/>
                <a:gd name="connsiteY2" fmla="*/ 684753 h 684752"/>
                <a:gd name="connsiteX3" fmla="*/ 0 w 9144"/>
                <a:gd name="connsiteY3" fmla="*/ 684753 h 68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" h="684752">
                  <a:moveTo>
                    <a:pt x="0" y="0"/>
                  </a:moveTo>
                  <a:lnTo>
                    <a:pt x="9144" y="0"/>
                  </a:lnTo>
                  <a:lnTo>
                    <a:pt x="9144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FFB9FBB-1C5A-BEAC-D1F0-E65CD0DBD50A}"/>
                </a:ext>
              </a:extLst>
            </p:cNvPr>
            <p:cNvSpPr/>
            <p:nvPr/>
          </p:nvSpPr>
          <p:spPr>
            <a:xfrm rot="20791200">
              <a:off x="1961480" y="3768815"/>
              <a:ext cx="1163700" cy="1163700"/>
            </a:xfrm>
            <a:custGeom>
              <a:avLst/>
              <a:gdLst>
                <a:gd name="connsiteX0" fmla="*/ 722567 w 722566"/>
                <a:gd name="connsiteY0" fmla="*/ 361283 h 722566"/>
                <a:gd name="connsiteX1" fmla="*/ 361283 w 722566"/>
                <a:gd name="connsiteY1" fmla="*/ 722566 h 722566"/>
                <a:gd name="connsiteX2" fmla="*/ 0 w 722566"/>
                <a:gd name="connsiteY2" fmla="*/ 361283 h 722566"/>
                <a:gd name="connsiteX3" fmla="*/ 361283 w 722566"/>
                <a:gd name="connsiteY3" fmla="*/ 0 h 722566"/>
                <a:gd name="connsiteX4" fmla="*/ 722567 w 722566"/>
                <a:gd name="connsiteY4" fmla="*/ 361283 h 7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66" h="722566">
                  <a:moveTo>
                    <a:pt x="722567" y="361283"/>
                  </a:moveTo>
                  <a:cubicBezTo>
                    <a:pt x="722567" y="560814"/>
                    <a:pt x="560815" y="722566"/>
                    <a:pt x="361283" y="722566"/>
                  </a:cubicBezTo>
                  <a:cubicBezTo>
                    <a:pt x="161752" y="722566"/>
                    <a:pt x="0" y="560814"/>
                    <a:pt x="0" y="361283"/>
                  </a:cubicBezTo>
                  <a:cubicBezTo>
                    <a:pt x="0" y="161752"/>
                    <a:pt x="161752" y="0"/>
                    <a:pt x="361283" y="0"/>
                  </a:cubicBezTo>
                  <a:cubicBezTo>
                    <a:pt x="560815" y="0"/>
                    <a:pt x="722567" y="161752"/>
                    <a:pt x="722567" y="3612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487E8F4-B3FC-EB4B-4C29-2ED1504F80C0}"/>
                </a:ext>
              </a:extLst>
            </p:cNvPr>
            <p:cNvSpPr/>
            <p:nvPr/>
          </p:nvSpPr>
          <p:spPr>
            <a:xfrm>
              <a:off x="2061475" y="3872002"/>
              <a:ext cx="963051" cy="976551"/>
            </a:xfrm>
            <a:custGeom>
              <a:avLst/>
              <a:gdLst>
                <a:gd name="connsiteX0" fmla="*/ 597980 w 597979"/>
                <a:gd name="connsiteY0" fmla="*/ 303181 h 606361"/>
                <a:gd name="connsiteX1" fmla="*/ 298990 w 597979"/>
                <a:gd name="connsiteY1" fmla="*/ 606362 h 606361"/>
                <a:gd name="connsiteX2" fmla="*/ 0 w 597979"/>
                <a:gd name="connsiteY2" fmla="*/ 303181 h 606361"/>
                <a:gd name="connsiteX3" fmla="*/ 298990 w 597979"/>
                <a:gd name="connsiteY3" fmla="*/ 0 h 606361"/>
                <a:gd name="connsiteX4" fmla="*/ 597980 w 597979"/>
                <a:gd name="connsiteY4" fmla="*/ 303181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79" h="606361">
                  <a:moveTo>
                    <a:pt x="597980" y="303181"/>
                  </a:moveTo>
                  <a:cubicBezTo>
                    <a:pt x="597980" y="470623"/>
                    <a:pt x="464117" y="606362"/>
                    <a:pt x="298990" y="606362"/>
                  </a:cubicBezTo>
                  <a:cubicBezTo>
                    <a:pt x="133862" y="606362"/>
                    <a:pt x="0" y="470623"/>
                    <a:pt x="0" y="303181"/>
                  </a:cubicBezTo>
                  <a:cubicBezTo>
                    <a:pt x="0" y="135739"/>
                    <a:pt x="133862" y="0"/>
                    <a:pt x="298990" y="0"/>
                  </a:cubicBezTo>
                  <a:cubicBezTo>
                    <a:pt x="464117" y="0"/>
                    <a:pt x="597980" y="135739"/>
                    <a:pt x="597980" y="30318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60C086D-C88F-7F46-A18F-3221354ABFCE}"/>
                </a:ext>
              </a:extLst>
            </p:cNvPr>
            <p:cNvSpPr/>
            <p:nvPr/>
          </p:nvSpPr>
          <p:spPr>
            <a:xfrm rot="17533502">
              <a:off x="2088230" y="3885737"/>
              <a:ext cx="961971" cy="961971"/>
            </a:xfrm>
            <a:custGeom>
              <a:avLst/>
              <a:gdLst>
                <a:gd name="connsiteX0" fmla="*/ 597311 w 597308"/>
                <a:gd name="connsiteY0" fmla="*/ 298655 h 597308"/>
                <a:gd name="connsiteX1" fmla="*/ 298656 w 597308"/>
                <a:gd name="connsiteY1" fmla="*/ 597310 h 597308"/>
                <a:gd name="connsiteX2" fmla="*/ 2 w 597308"/>
                <a:gd name="connsiteY2" fmla="*/ 298655 h 597308"/>
                <a:gd name="connsiteX3" fmla="*/ 298656 w 597308"/>
                <a:gd name="connsiteY3" fmla="*/ 1 h 597308"/>
                <a:gd name="connsiteX4" fmla="*/ 597311 w 597308"/>
                <a:gd name="connsiteY4" fmla="*/ 298655 h 5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8" h="597308">
                  <a:moveTo>
                    <a:pt x="597311" y="298655"/>
                  </a:moveTo>
                  <a:cubicBezTo>
                    <a:pt x="597311" y="463598"/>
                    <a:pt x="463598" y="597310"/>
                    <a:pt x="298656" y="597310"/>
                  </a:cubicBezTo>
                  <a:cubicBezTo>
                    <a:pt x="133714" y="597310"/>
                    <a:pt x="2" y="463597"/>
                    <a:pt x="2" y="298655"/>
                  </a:cubicBezTo>
                  <a:cubicBezTo>
                    <a:pt x="2" y="133713"/>
                    <a:pt x="133714" y="1"/>
                    <a:pt x="298656" y="1"/>
                  </a:cubicBezTo>
                  <a:cubicBezTo>
                    <a:pt x="463598" y="1"/>
                    <a:pt x="597311" y="133713"/>
                    <a:pt x="597311" y="298655"/>
                  </a:cubicBezTo>
                  <a:close/>
                </a:path>
              </a:pathLst>
            </a:custGeom>
            <a:solidFill>
              <a:srgbClr val="F2F2F2"/>
            </a:solidFill>
            <a:ln w="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83D21DD-9FDA-CCCF-D2F9-78B73B4B625E}"/>
                </a:ext>
              </a:extLst>
            </p:cNvPr>
            <p:cNvSpPr/>
            <p:nvPr/>
          </p:nvSpPr>
          <p:spPr>
            <a:xfrm>
              <a:off x="2051092" y="3884633"/>
              <a:ext cx="932063" cy="932064"/>
            </a:xfrm>
            <a:custGeom>
              <a:avLst/>
              <a:gdLst>
                <a:gd name="connsiteX0" fmla="*/ 578739 w 578738"/>
                <a:gd name="connsiteY0" fmla="*/ 289369 h 578738"/>
                <a:gd name="connsiteX1" fmla="*/ 289370 w 578738"/>
                <a:gd name="connsiteY1" fmla="*/ 578739 h 578738"/>
                <a:gd name="connsiteX2" fmla="*/ 0 w 578738"/>
                <a:gd name="connsiteY2" fmla="*/ 289369 h 578738"/>
                <a:gd name="connsiteX3" fmla="*/ 289370 w 578738"/>
                <a:gd name="connsiteY3" fmla="*/ 0 h 578738"/>
                <a:gd name="connsiteX4" fmla="*/ 578739 w 578738"/>
                <a:gd name="connsiteY4" fmla="*/ 289369 h 57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738" h="578738">
                  <a:moveTo>
                    <a:pt x="578739" y="289369"/>
                  </a:moveTo>
                  <a:cubicBezTo>
                    <a:pt x="578739" y="449184"/>
                    <a:pt x="449184" y="578739"/>
                    <a:pt x="289370" y="578739"/>
                  </a:cubicBezTo>
                  <a:cubicBezTo>
                    <a:pt x="129555" y="578739"/>
                    <a:pt x="0" y="449184"/>
                    <a:pt x="0" y="289369"/>
                  </a:cubicBezTo>
                  <a:cubicBezTo>
                    <a:pt x="0" y="129555"/>
                    <a:pt x="129555" y="0"/>
                    <a:pt x="289370" y="0"/>
                  </a:cubicBezTo>
                  <a:cubicBezTo>
                    <a:pt x="449184" y="0"/>
                    <a:pt x="578739" y="129555"/>
                    <a:pt x="578739" y="289369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CA997C-A838-0E3D-DD4D-FB9977E5F3A3}"/>
                </a:ext>
              </a:extLst>
            </p:cNvPr>
            <p:cNvSpPr/>
            <p:nvPr/>
          </p:nvSpPr>
          <p:spPr>
            <a:xfrm>
              <a:off x="2462465" y="3167431"/>
              <a:ext cx="161070" cy="161070"/>
            </a:xfrm>
            <a:custGeom>
              <a:avLst/>
              <a:gdLst>
                <a:gd name="connsiteX0" fmla="*/ 100012 w 100012"/>
                <a:gd name="connsiteY0" fmla="*/ 50102 h 100012"/>
                <a:gd name="connsiteX1" fmla="*/ 50102 w 100012"/>
                <a:gd name="connsiteY1" fmla="*/ 0 h 100012"/>
                <a:gd name="connsiteX2" fmla="*/ 0 w 100012"/>
                <a:gd name="connsiteY2" fmla="*/ 49911 h 100012"/>
                <a:gd name="connsiteX3" fmla="*/ 49911 w 100012"/>
                <a:gd name="connsiteY3" fmla="*/ 100012 h 100012"/>
                <a:gd name="connsiteX4" fmla="*/ 50006 w 100012"/>
                <a:gd name="connsiteY4" fmla="*/ 100012 h 100012"/>
                <a:gd name="connsiteX5" fmla="*/ 100012 w 100012"/>
                <a:gd name="connsiteY5" fmla="*/ 50102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12" h="100012">
                  <a:moveTo>
                    <a:pt x="100012" y="50102"/>
                  </a:moveTo>
                  <a:cubicBezTo>
                    <a:pt x="100065" y="22484"/>
                    <a:pt x="77719" y="53"/>
                    <a:pt x="50102" y="0"/>
                  </a:cubicBezTo>
                  <a:cubicBezTo>
                    <a:pt x="22484" y="-53"/>
                    <a:pt x="53" y="22293"/>
                    <a:pt x="0" y="49911"/>
                  </a:cubicBezTo>
                  <a:cubicBezTo>
                    <a:pt x="-53" y="77529"/>
                    <a:pt x="22293" y="99960"/>
                    <a:pt x="49911" y="100012"/>
                  </a:cubicBezTo>
                  <a:cubicBezTo>
                    <a:pt x="49943" y="100012"/>
                    <a:pt x="49974" y="100012"/>
                    <a:pt x="50006" y="100012"/>
                  </a:cubicBezTo>
                  <a:cubicBezTo>
                    <a:pt x="77587" y="100012"/>
                    <a:pt x="99960" y="77682"/>
                    <a:pt x="100012" y="5010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D217C6F-9EF4-BAE8-8F82-54AD73BEC315}"/>
                </a:ext>
              </a:extLst>
            </p:cNvPr>
            <p:cNvSpPr/>
            <p:nvPr/>
          </p:nvSpPr>
          <p:spPr>
            <a:xfrm>
              <a:off x="6265654" y="3191958"/>
              <a:ext cx="17439" cy="1102800"/>
            </a:xfrm>
            <a:custGeom>
              <a:avLst/>
              <a:gdLst>
                <a:gd name="connsiteX0" fmla="*/ 0 w 9143"/>
                <a:gd name="connsiteY0" fmla="*/ 0 h 684752"/>
                <a:gd name="connsiteX1" fmla="*/ 9144 w 9143"/>
                <a:gd name="connsiteY1" fmla="*/ 0 h 684752"/>
                <a:gd name="connsiteX2" fmla="*/ 9144 w 9143"/>
                <a:gd name="connsiteY2" fmla="*/ 684753 h 684752"/>
                <a:gd name="connsiteX3" fmla="*/ 0 w 9143"/>
                <a:gd name="connsiteY3" fmla="*/ 684753 h 68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684752">
                  <a:moveTo>
                    <a:pt x="0" y="0"/>
                  </a:moveTo>
                  <a:lnTo>
                    <a:pt x="9144" y="0"/>
                  </a:lnTo>
                  <a:lnTo>
                    <a:pt x="9144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E94204B-3BD1-CB39-099B-448F457243C2}"/>
                </a:ext>
              </a:extLst>
            </p:cNvPr>
            <p:cNvSpPr/>
            <p:nvPr/>
          </p:nvSpPr>
          <p:spPr>
            <a:xfrm rot="20790000">
              <a:off x="5708122" y="3728306"/>
              <a:ext cx="1132714" cy="1132713"/>
            </a:xfrm>
            <a:custGeom>
              <a:avLst/>
              <a:gdLst>
                <a:gd name="connsiteX0" fmla="*/ 703326 w 703326"/>
                <a:gd name="connsiteY0" fmla="*/ 351663 h 703326"/>
                <a:gd name="connsiteX1" fmla="*/ 351663 w 703326"/>
                <a:gd name="connsiteY1" fmla="*/ 703326 h 703326"/>
                <a:gd name="connsiteX2" fmla="*/ 0 w 703326"/>
                <a:gd name="connsiteY2" fmla="*/ 351663 h 703326"/>
                <a:gd name="connsiteX3" fmla="*/ 351663 w 703326"/>
                <a:gd name="connsiteY3" fmla="*/ 0 h 703326"/>
                <a:gd name="connsiteX4" fmla="*/ 703326 w 703326"/>
                <a:gd name="connsiteY4" fmla="*/ 351663 h 70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326" h="703326">
                  <a:moveTo>
                    <a:pt x="703326" y="351663"/>
                  </a:moveTo>
                  <a:cubicBezTo>
                    <a:pt x="703326" y="545881"/>
                    <a:pt x="545881" y="703326"/>
                    <a:pt x="351663" y="703326"/>
                  </a:cubicBezTo>
                  <a:cubicBezTo>
                    <a:pt x="157445" y="703326"/>
                    <a:pt x="0" y="545881"/>
                    <a:pt x="0" y="351663"/>
                  </a:cubicBezTo>
                  <a:cubicBezTo>
                    <a:pt x="0" y="157445"/>
                    <a:pt x="157444" y="0"/>
                    <a:pt x="351663" y="0"/>
                  </a:cubicBezTo>
                  <a:cubicBezTo>
                    <a:pt x="545881" y="0"/>
                    <a:pt x="703326" y="157445"/>
                    <a:pt x="703326" y="35166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AAD7101-2A6C-9CCC-2292-5368D8B991DA}"/>
                </a:ext>
              </a:extLst>
            </p:cNvPr>
            <p:cNvSpPr/>
            <p:nvPr/>
          </p:nvSpPr>
          <p:spPr>
            <a:xfrm>
              <a:off x="5606881" y="3872002"/>
              <a:ext cx="963051" cy="976551"/>
            </a:xfrm>
            <a:custGeom>
              <a:avLst/>
              <a:gdLst>
                <a:gd name="connsiteX0" fmla="*/ 597979 w 597979"/>
                <a:gd name="connsiteY0" fmla="*/ 303181 h 606361"/>
                <a:gd name="connsiteX1" fmla="*/ 298990 w 597979"/>
                <a:gd name="connsiteY1" fmla="*/ 606362 h 606361"/>
                <a:gd name="connsiteX2" fmla="*/ 0 w 597979"/>
                <a:gd name="connsiteY2" fmla="*/ 303181 h 606361"/>
                <a:gd name="connsiteX3" fmla="*/ 298990 w 597979"/>
                <a:gd name="connsiteY3" fmla="*/ 0 h 606361"/>
                <a:gd name="connsiteX4" fmla="*/ 597979 w 597979"/>
                <a:gd name="connsiteY4" fmla="*/ 303181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79" h="606361">
                  <a:moveTo>
                    <a:pt x="597979" y="303181"/>
                  </a:moveTo>
                  <a:cubicBezTo>
                    <a:pt x="597979" y="470623"/>
                    <a:pt x="464117" y="606362"/>
                    <a:pt x="298990" y="606362"/>
                  </a:cubicBezTo>
                  <a:cubicBezTo>
                    <a:pt x="133862" y="606362"/>
                    <a:pt x="0" y="470623"/>
                    <a:pt x="0" y="303181"/>
                  </a:cubicBezTo>
                  <a:cubicBezTo>
                    <a:pt x="0" y="135739"/>
                    <a:pt x="133862" y="0"/>
                    <a:pt x="298990" y="0"/>
                  </a:cubicBezTo>
                  <a:cubicBezTo>
                    <a:pt x="464117" y="0"/>
                    <a:pt x="597979" y="135739"/>
                    <a:pt x="597979" y="30318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1CD8A16-AF14-21C5-6FBC-2A1ADE8E2253}"/>
                </a:ext>
              </a:extLst>
            </p:cNvPr>
            <p:cNvSpPr/>
            <p:nvPr/>
          </p:nvSpPr>
          <p:spPr>
            <a:xfrm rot="17601600">
              <a:off x="5795554" y="3815846"/>
              <a:ext cx="957529" cy="957529"/>
            </a:xfrm>
            <a:custGeom>
              <a:avLst/>
              <a:gdLst>
                <a:gd name="connsiteX0" fmla="*/ 594551 w 594550"/>
                <a:gd name="connsiteY0" fmla="*/ 297275 h 594550"/>
                <a:gd name="connsiteX1" fmla="*/ 297275 w 594550"/>
                <a:gd name="connsiteY1" fmla="*/ 594550 h 594550"/>
                <a:gd name="connsiteX2" fmla="*/ 0 w 594550"/>
                <a:gd name="connsiteY2" fmla="*/ 297275 h 594550"/>
                <a:gd name="connsiteX3" fmla="*/ 297275 w 594550"/>
                <a:gd name="connsiteY3" fmla="*/ 0 h 594550"/>
                <a:gd name="connsiteX4" fmla="*/ 594551 w 594550"/>
                <a:gd name="connsiteY4" fmla="*/ 297275 h 59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50" h="594550">
                  <a:moveTo>
                    <a:pt x="594551" y="297275"/>
                  </a:moveTo>
                  <a:cubicBezTo>
                    <a:pt x="594551" y="461456"/>
                    <a:pt x="461456" y="594550"/>
                    <a:pt x="297275" y="594550"/>
                  </a:cubicBezTo>
                  <a:cubicBezTo>
                    <a:pt x="133095" y="594550"/>
                    <a:pt x="0" y="461456"/>
                    <a:pt x="0" y="297275"/>
                  </a:cubicBezTo>
                  <a:cubicBezTo>
                    <a:pt x="0" y="133095"/>
                    <a:pt x="133095" y="0"/>
                    <a:pt x="297275" y="0"/>
                  </a:cubicBezTo>
                  <a:cubicBezTo>
                    <a:pt x="461456" y="0"/>
                    <a:pt x="594551" y="133095"/>
                    <a:pt x="594551" y="297275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7216096-7259-27AE-EFE3-867A42DD6D70}"/>
                </a:ext>
              </a:extLst>
            </p:cNvPr>
            <p:cNvSpPr/>
            <p:nvPr/>
          </p:nvSpPr>
          <p:spPr>
            <a:xfrm>
              <a:off x="6193685" y="3111269"/>
              <a:ext cx="161070" cy="161070"/>
            </a:xfrm>
            <a:custGeom>
              <a:avLst/>
              <a:gdLst>
                <a:gd name="connsiteX0" fmla="*/ 100012 w 100012"/>
                <a:gd name="connsiteY0" fmla="*/ 50101 h 100012"/>
                <a:gd name="connsiteX1" fmla="*/ 50101 w 100012"/>
                <a:gd name="connsiteY1" fmla="*/ 0 h 100012"/>
                <a:gd name="connsiteX2" fmla="*/ 0 w 100012"/>
                <a:gd name="connsiteY2" fmla="*/ 49911 h 100012"/>
                <a:gd name="connsiteX3" fmla="*/ 49911 w 100012"/>
                <a:gd name="connsiteY3" fmla="*/ 100012 h 100012"/>
                <a:gd name="connsiteX4" fmla="*/ 50101 w 100012"/>
                <a:gd name="connsiteY4" fmla="*/ 100012 h 100012"/>
                <a:gd name="connsiteX5" fmla="*/ 100012 w 100012"/>
                <a:gd name="connsiteY5" fmla="*/ 50101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12" h="100012">
                  <a:moveTo>
                    <a:pt x="100012" y="50101"/>
                  </a:moveTo>
                  <a:cubicBezTo>
                    <a:pt x="100065" y="22484"/>
                    <a:pt x="77719" y="53"/>
                    <a:pt x="50101" y="0"/>
                  </a:cubicBezTo>
                  <a:cubicBezTo>
                    <a:pt x="22484" y="-53"/>
                    <a:pt x="53" y="22294"/>
                    <a:pt x="0" y="49911"/>
                  </a:cubicBezTo>
                  <a:cubicBezTo>
                    <a:pt x="-53" y="77529"/>
                    <a:pt x="22294" y="99960"/>
                    <a:pt x="49911" y="100012"/>
                  </a:cubicBezTo>
                  <a:cubicBezTo>
                    <a:pt x="49974" y="100012"/>
                    <a:pt x="50038" y="100012"/>
                    <a:pt x="50101" y="100012"/>
                  </a:cubicBezTo>
                  <a:cubicBezTo>
                    <a:pt x="77645" y="99960"/>
                    <a:pt x="99960" y="77645"/>
                    <a:pt x="100012" y="5010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08695D6-7F15-A72C-9F43-4D4CE7AC7F7E}"/>
                </a:ext>
              </a:extLst>
            </p:cNvPr>
            <p:cNvSpPr/>
            <p:nvPr/>
          </p:nvSpPr>
          <p:spPr>
            <a:xfrm>
              <a:off x="9911938" y="3247188"/>
              <a:ext cx="14727" cy="1102800"/>
            </a:xfrm>
            <a:custGeom>
              <a:avLst/>
              <a:gdLst>
                <a:gd name="connsiteX0" fmla="*/ 0 w 9144"/>
                <a:gd name="connsiteY0" fmla="*/ 0 h 684752"/>
                <a:gd name="connsiteX1" fmla="*/ 9144 w 9144"/>
                <a:gd name="connsiteY1" fmla="*/ 0 h 684752"/>
                <a:gd name="connsiteX2" fmla="*/ 9144 w 9144"/>
                <a:gd name="connsiteY2" fmla="*/ 684753 h 684752"/>
                <a:gd name="connsiteX3" fmla="*/ 0 w 9144"/>
                <a:gd name="connsiteY3" fmla="*/ 684753 h 68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" h="684752">
                  <a:moveTo>
                    <a:pt x="0" y="0"/>
                  </a:moveTo>
                  <a:lnTo>
                    <a:pt x="9144" y="0"/>
                  </a:lnTo>
                  <a:lnTo>
                    <a:pt x="9144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Lora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4FDBBB-D55F-06FF-F4DB-3A7A69A7562B}"/>
                </a:ext>
              </a:extLst>
            </p:cNvPr>
            <p:cNvSpPr/>
            <p:nvPr/>
          </p:nvSpPr>
          <p:spPr>
            <a:xfrm rot="18900000">
              <a:off x="9449812" y="3757547"/>
              <a:ext cx="1163699" cy="1163699"/>
            </a:xfrm>
            <a:custGeom>
              <a:avLst/>
              <a:gdLst>
                <a:gd name="connsiteX0" fmla="*/ 722567 w 722566"/>
                <a:gd name="connsiteY0" fmla="*/ 361283 h 722566"/>
                <a:gd name="connsiteX1" fmla="*/ 361283 w 722566"/>
                <a:gd name="connsiteY1" fmla="*/ 722566 h 722566"/>
                <a:gd name="connsiteX2" fmla="*/ 0 w 722566"/>
                <a:gd name="connsiteY2" fmla="*/ 361283 h 722566"/>
                <a:gd name="connsiteX3" fmla="*/ 361283 w 722566"/>
                <a:gd name="connsiteY3" fmla="*/ 0 h 722566"/>
                <a:gd name="connsiteX4" fmla="*/ 722567 w 722566"/>
                <a:gd name="connsiteY4" fmla="*/ 361283 h 7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66" h="722566">
                  <a:moveTo>
                    <a:pt x="722567" y="361283"/>
                  </a:moveTo>
                  <a:cubicBezTo>
                    <a:pt x="722567" y="560814"/>
                    <a:pt x="560815" y="722566"/>
                    <a:pt x="361283" y="722566"/>
                  </a:cubicBezTo>
                  <a:cubicBezTo>
                    <a:pt x="161752" y="722566"/>
                    <a:pt x="0" y="560814"/>
                    <a:pt x="0" y="361283"/>
                  </a:cubicBezTo>
                  <a:cubicBezTo>
                    <a:pt x="0" y="161752"/>
                    <a:pt x="161752" y="0"/>
                    <a:pt x="361283" y="0"/>
                  </a:cubicBezTo>
                  <a:cubicBezTo>
                    <a:pt x="560815" y="0"/>
                    <a:pt x="722567" y="161752"/>
                    <a:pt x="722567" y="36128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D40BB4-1E3B-E720-E38B-4482FFB1C6D0}"/>
                </a:ext>
              </a:extLst>
            </p:cNvPr>
            <p:cNvSpPr/>
            <p:nvPr/>
          </p:nvSpPr>
          <p:spPr>
            <a:xfrm>
              <a:off x="9169774" y="3872002"/>
              <a:ext cx="963051" cy="976551"/>
            </a:xfrm>
            <a:custGeom>
              <a:avLst/>
              <a:gdLst>
                <a:gd name="connsiteX0" fmla="*/ 597979 w 597979"/>
                <a:gd name="connsiteY0" fmla="*/ 303181 h 606361"/>
                <a:gd name="connsiteX1" fmla="*/ 298989 w 597979"/>
                <a:gd name="connsiteY1" fmla="*/ 606362 h 606361"/>
                <a:gd name="connsiteX2" fmla="*/ -1 w 597979"/>
                <a:gd name="connsiteY2" fmla="*/ 303181 h 606361"/>
                <a:gd name="connsiteX3" fmla="*/ 298989 w 597979"/>
                <a:gd name="connsiteY3" fmla="*/ 0 h 606361"/>
                <a:gd name="connsiteX4" fmla="*/ 597979 w 597979"/>
                <a:gd name="connsiteY4" fmla="*/ 303181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79" h="606361">
                  <a:moveTo>
                    <a:pt x="597979" y="303181"/>
                  </a:moveTo>
                  <a:cubicBezTo>
                    <a:pt x="597979" y="470623"/>
                    <a:pt x="464117" y="606362"/>
                    <a:pt x="298989" y="606362"/>
                  </a:cubicBezTo>
                  <a:cubicBezTo>
                    <a:pt x="133862" y="606362"/>
                    <a:pt x="-1" y="470623"/>
                    <a:pt x="-1" y="303181"/>
                  </a:cubicBezTo>
                  <a:cubicBezTo>
                    <a:pt x="-1" y="135739"/>
                    <a:pt x="133862" y="0"/>
                    <a:pt x="298989" y="0"/>
                  </a:cubicBezTo>
                  <a:cubicBezTo>
                    <a:pt x="464117" y="0"/>
                    <a:pt x="597979" y="135739"/>
                    <a:pt x="597979" y="30318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FCEACF4-C544-C803-0B50-BA28B9595260}"/>
                </a:ext>
              </a:extLst>
            </p:cNvPr>
            <p:cNvSpPr/>
            <p:nvPr/>
          </p:nvSpPr>
          <p:spPr>
            <a:xfrm>
              <a:off x="9565682" y="3873454"/>
              <a:ext cx="932062" cy="932065"/>
            </a:xfrm>
            <a:custGeom>
              <a:avLst/>
              <a:gdLst>
                <a:gd name="connsiteX0" fmla="*/ 578739 w 578738"/>
                <a:gd name="connsiteY0" fmla="*/ 289369 h 578738"/>
                <a:gd name="connsiteX1" fmla="*/ 289370 w 578738"/>
                <a:gd name="connsiteY1" fmla="*/ 578739 h 578738"/>
                <a:gd name="connsiteX2" fmla="*/ 0 w 578738"/>
                <a:gd name="connsiteY2" fmla="*/ 289369 h 578738"/>
                <a:gd name="connsiteX3" fmla="*/ 289370 w 578738"/>
                <a:gd name="connsiteY3" fmla="*/ 0 h 578738"/>
                <a:gd name="connsiteX4" fmla="*/ 578739 w 578738"/>
                <a:gd name="connsiteY4" fmla="*/ 289369 h 57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738" h="578738">
                  <a:moveTo>
                    <a:pt x="578739" y="289369"/>
                  </a:moveTo>
                  <a:cubicBezTo>
                    <a:pt x="578739" y="449184"/>
                    <a:pt x="449184" y="578739"/>
                    <a:pt x="289370" y="578739"/>
                  </a:cubicBezTo>
                  <a:cubicBezTo>
                    <a:pt x="129556" y="578739"/>
                    <a:pt x="0" y="449184"/>
                    <a:pt x="0" y="289369"/>
                  </a:cubicBezTo>
                  <a:cubicBezTo>
                    <a:pt x="0" y="129555"/>
                    <a:pt x="129555" y="0"/>
                    <a:pt x="289370" y="0"/>
                  </a:cubicBezTo>
                  <a:cubicBezTo>
                    <a:pt x="449184" y="0"/>
                    <a:pt x="578739" y="129555"/>
                    <a:pt x="578739" y="289369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FBC0CA-3E7D-6305-D3F0-CA535296C2D2}"/>
                </a:ext>
              </a:extLst>
            </p:cNvPr>
            <p:cNvSpPr/>
            <p:nvPr/>
          </p:nvSpPr>
          <p:spPr>
            <a:xfrm>
              <a:off x="9838921" y="3166807"/>
              <a:ext cx="160762" cy="160763"/>
            </a:xfrm>
            <a:custGeom>
              <a:avLst/>
              <a:gdLst>
                <a:gd name="connsiteX0" fmla="*/ 99822 w 99821"/>
                <a:gd name="connsiteY0" fmla="*/ 49911 h 99821"/>
                <a:gd name="connsiteX1" fmla="*/ 49911 w 99821"/>
                <a:gd name="connsiteY1" fmla="*/ 0 h 99821"/>
                <a:gd name="connsiteX2" fmla="*/ 0 w 99821"/>
                <a:gd name="connsiteY2" fmla="*/ 49911 h 99821"/>
                <a:gd name="connsiteX3" fmla="*/ 49911 w 99821"/>
                <a:gd name="connsiteY3" fmla="*/ 99822 h 99821"/>
                <a:gd name="connsiteX4" fmla="*/ 99822 w 99821"/>
                <a:gd name="connsiteY4" fmla="*/ 49911 h 9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1" h="99821">
                  <a:moveTo>
                    <a:pt x="99822" y="49911"/>
                  </a:moveTo>
                  <a:cubicBezTo>
                    <a:pt x="99822" y="22346"/>
                    <a:pt x="77476" y="0"/>
                    <a:pt x="49911" y="0"/>
                  </a:cubicBezTo>
                  <a:cubicBezTo>
                    <a:pt x="22346" y="0"/>
                    <a:pt x="0" y="22346"/>
                    <a:pt x="0" y="49911"/>
                  </a:cubicBezTo>
                  <a:cubicBezTo>
                    <a:pt x="0" y="77476"/>
                    <a:pt x="22346" y="99822"/>
                    <a:pt x="49911" y="99822"/>
                  </a:cubicBezTo>
                  <a:cubicBezTo>
                    <a:pt x="77454" y="99770"/>
                    <a:pt x="99769" y="77454"/>
                    <a:pt x="99822" y="4991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023B0F6-346B-6B84-6B42-811E67E829FB}"/>
                </a:ext>
              </a:extLst>
            </p:cNvPr>
            <p:cNvSpPr/>
            <p:nvPr/>
          </p:nvSpPr>
          <p:spPr>
            <a:xfrm>
              <a:off x="8052997" y="3061369"/>
              <a:ext cx="14725" cy="1102800"/>
            </a:xfrm>
            <a:custGeom>
              <a:avLst/>
              <a:gdLst>
                <a:gd name="connsiteX0" fmla="*/ 0 w 9143"/>
                <a:gd name="connsiteY0" fmla="*/ 0 h 684752"/>
                <a:gd name="connsiteX1" fmla="*/ 9144 w 9143"/>
                <a:gd name="connsiteY1" fmla="*/ 0 h 684752"/>
                <a:gd name="connsiteX2" fmla="*/ 9144 w 9143"/>
                <a:gd name="connsiteY2" fmla="*/ 684752 h 684752"/>
                <a:gd name="connsiteX3" fmla="*/ 0 w 9143"/>
                <a:gd name="connsiteY3" fmla="*/ 684752 h 68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684752">
                  <a:moveTo>
                    <a:pt x="0" y="0"/>
                  </a:moveTo>
                  <a:lnTo>
                    <a:pt x="9144" y="0"/>
                  </a:lnTo>
                  <a:lnTo>
                    <a:pt x="9144" y="684752"/>
                  </a:lnTo>
                  <a:lnTo>
                    <a:pt x="0" y="684752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512E1D-8DAF-872C-EBC9-F261C16EF454}"/>
                </a:ext>
              </a:extLst>
            </p:cNvPr>
            <p:cNvSpPr/>
            <p:nvPr/>
          </p:nvSpPr>
          <p:spPr>
            <a:xfrm rot="21040200">
              <a:off x="7496704" y="2549568"/>
              <a:ext cx="1163699" cy="1163699"/>
            </a:xfrm>
            <a:custGeom>
              <a:avLst/>
              <a:gdLst>
                <a:gd name="connsiteX0" fmla="*/ 722567 w 722566"/>
                <a:gd name="connsiteY0" fmla="*/ 361283 h 722566"/>
                <a:gd name="connsiteX1" fmla="*/ 361283 w 722566"/>
                <a:gd name="connsiteY1" fmla="*/ 722566 h 722566"/>
                <a:gd name="connsiteX2" fmla="*/ 0 w 722566"/>
                <a:gd name="connsiteY2" fmla="*/ 361283 h 722566"/>
                <a:gd name="connsiteX3" fmla="*/ 361283 w 722566"/>
                <a:gd name="connsiteY3" fmla="*/ 0 h 722566"/>
                <a:gd name="connsiteX4" fmla="*/ 722567 w 722566"/>
                <a:gd name="connsiteY4" fmla="*/ 361283 h 7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66" h="722566">
                  <a:moveTo>
                    <a:pt x="722567" y="361283"/>
                  </a:moveTo>
                  <a:cubicBezTo>
                    <a:pt x="722567" y="560814"/>
                    <a:pt x="560815" y="722566"/>
                    <a:pt x="361283" y="722566"/>
                  </a:cubicBezTo>
                  <a:cubicBezTo>
                    <a:pt x="161752" y="722566"/>
                    <a:pt x="0" y="560814"/>
                    <a:pt x="0" y="361283"/>
                  </a:cubicBezTo>
                  <a:cubicBezTo>
                    <a:pt x="0" y="161752"/>
                    <a:pt x="161752" y="0"/>
                    <a:pt x="361283" y="0"/>
                  </a:cubicBezTo>
                  <a:cubicBezTo>
                    <a:pt x="560815" y="0"/>
                    <a:pt x="722567" y="161752"/>
                    <a:pt x="722567" y="36128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Lora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9190150-25CA-B186-BF46-EF97F3AA5E65}"/>
                </a:ext>
              </a:extLst>
            </p:cNvPr>
            <p:cNvSpPr/>
            <p:nvPr/>
          </p:nvSpPr>
          <p:spPr>
            <a:xfrm>
              <a:off x="7411184" y="2591104"/>
              <a:ext cx="963051" cy="976551"/>
            </a:xfrm>
            <a:custGeom>
              <a:avLst/>
              <a:gdLst>
                <a:gd name="connsiteX0" fmla="*/ 597980 w 597979"/>
                <a:gd name="connsiteY0" fmla="*/ 303181 h 606361"/>
                <a:gd name="connsiteX1" fmla="*/ 298990 w 597979"/>
                <a:gd name="connsiteY1" fmla="*/ 606362 h 606361"/>
                <a:gd name="connsiteX2" fmla="*/ 0 w 597979"/>
                <a:gd name="connsiteY2" fmla="*/ 303181 h 606361"/>
                <a:gd name="connsiteX3" fmla="*/ 298990 w 597979"/>
                <a:gd name="connsiteY3" fmla="*/ 0 h 606361"/>
                <a:gd name="connsiteX4" fmla="*/ 597980 w 597979"/>
                <a:gd name="connsiteY4" fmla="*/ 303181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79" h="606361">
                  <a:moveTo>
                    <a:pt x="597980" y="303181"/>
                  </a:moveTo>
                  <a:cubicBezTo>
                    <a:pt x="597980" y="470623"/>
                    <a:pt x="464118" y="606362"/>
                    <a:pt x="298990" y="606362"/>
                  </a:cubicBezTo>
                  <a:cubicBezTo>
                    <a:pt x="133862" y="606362"/>
                    <a:pt x="0" y="470623"/>
                    <a:pt x="0" y="303181"/>
                  </a:cubicBezTo>
                  <a:cubicBezTo>
                    <a:pt x="0" y="135739"/>
                    <a:pt x="133862" y="0"/>
                    <a:pt x="298990" y="0"/>
                  </a:cubicBezTo>
                  <a:cubicBezTo>
                    <a:pt x="464117" y="0"/>
                    <a:pt x="597980" y="135739"/>
                    <a:pt x="597980" y="30318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459903C-1DA4-A177-D83B-6759EC6EE4DE}"/>
                </a:ext>
              </a:extLst>
            </p:cNvPr>
            <p:cNvSpPr/>
            <p:nvPr/>
          </p:nvSpPr>
          <p:spPr>
            <a:xfrm>
              <a:off x="7593817" y="2642184"/>
              <a:ext cx="957529" cy="957529"/>
            </a:xfrm>
            <a:custGeom>
              <a:avLst/>
              <a:gdLst>
                <a:gd name="connsiteX0" fmla="*/ 594551 w 594550"/>
                <a:gd name="connsiteY0" fmla="*/ 297275 h 594550"/>
                <a:gd name="connsiteX1" fmla="*/ 297276 w 594550"/>
                <a:gd name="connsiteY1" fmla="*/ 594550 h 594550"/>
                <a:gd name="connsiteX2" fmla="*/ 0 w 594550"/>
                <a:gd name="connsiteY2" fmla="*/ 297275 h 594550"/>
                <a:gd name="connsiteX3" fmla="*/ 297276 w 594550"/>
                <a:gd name="connsiteY3" fmla="*/ 0 h 594550"/>
                <a:gd name="connsiteX4" fmla="*/ 594551 w 594550"/>
                <a:gd name="connsiteY4" fmla="*/ 297275 h 59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50" h="594550">
                  <a:moveTo>
                    <a:pt x="594551" y="297275"/>
                  </a:moveTo>
                  <a:cubicBezTo>
                    <a:pt x="594551" y="461456"/>
                    <a:pt x="461456" y="594550"/>
                    <a:pt x="297276" y="594550"/>
                  </a:cubicBezTo>
                  <a:cubicBezTo>
                    <a:pt x="133095" y="594550"/>
                    <a:pt x="0" y="461456"/>
                    <a:pt x="0" y="297275"/>
                  </a:cubicBezTo>
                  <a:cubicBezTo>
                    <a:pt x="0" y="133095"/>
                    <a:pt x="133095" y="0"/>
                    <a:pt x="297276" y="0"/>
                  </a:cubicBezTo>
                  <a:cubicBezTo>
                    <a:pt x="461456" y="0"/>
                    <a:pt x="594551" y="133094"/>
                    <a:pt x="594551" y="297275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A9978D5-9C5D-EF30-265D-1587F4089CF4}"/>
                </a:ext>
              </a:extLst>
            </p:cNvPr>
            <p:cNvSpPr/>
            <p:nvPr/>
          </p:nvSpPr>
          <p:spPr>
            <a:xfrm>
              <a:off x="7979977" y="4083786"/>
              <a:ext cx="160764" cy="160764"/>
            </a:xfrm>
            <a:custGeom>
              <a:avLst/>
              <a:gdLst>
                <a:gd name="connsiteX0" fmla="*/ 99822 w 99822"/>
                <a:gd name="connsiteY0" fmla="*/ 49911 h 99822"/>
                <a:gd name="connsiteX1" fmla="*/ 49911 w 99822"/>
                <a:gd name="connsiteY1" fmla="*/ 99822 h 99822"/>
                <a:gd name="connsiteX2" fmla="*/ 0 w 99822"/>
                <a:gd name="connsiteY2" fmla="*/ 49911 h 99822"/>
                <a:gd name="connsiteX3" fmla="*/ 49911 w 99822"/>
                <a:gd name="connsiteY3" fmla="*/ 0 h 99822"/>
                <a:gd name="connsiteX4" fmla="*/ 99822 w 99822"/>
                <a:gd name="connsiteY4" fmla="*/ 49911 h 9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2" h="99822">
                  <a:moveTo>
                    <a:pt x="99822" y="49911"/>
                  </a:moveTo>
                  <a:cubicBezTo>
                    <a:pt x="99822" y="77476"/>
                    <a:pt x="77476" y="99822"/>
                    <a:pt x="49911" y="99822"/>
                  </a:cubicBezTo>
                  <a:cubicBezTo>
                    <a:pt x="22346" y="99822"/>
                    <a:pt x="0" y="77476"/>
                    <a:pt x="0" y="49911"/>
                  </a:cubicBezTo>
                  <a:cubicBezTo>
                    <a:pt x="0" y="22346"/>
                    <a:pt x="22346" y="0"/>
                    <a:pt x="49911" y="0"/>
                  </a:cubicBezTo>
                  <a:cubicBezTo>
                    <a:pt x="77476" y="0"/>
                    <a:pt x="99822" y="22346"/>
                    <a:pt x="99822" y="499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ora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BEA2688-7935-B1AC-6E31-8602DD734CF6}"/>
                </a:ext>
              </a:extLst>
            </p:cNvPr>
            <p:cNvSpPr txBox="1"/>
            <p:nvPr/>
          </p:nvSpPr>
          <p:spPr>
            <a:xfrm>
              <a:off x="232056" y="4152400"/>
              <a:ext cx="2579305" cy="73542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b="1" dirty="0">
                  <a:latin typeface="Lora" pitchFamily="2" charset="0"/>
                </a:rPr>
                <a:t>Tech </a:t>
              </a:r>
            </a:p>
            <a:p>
              <a:pPr algn="ctr">
                <a:spcAft>
                  <a:spcPts val="600"/>
                </a:spcAft>
              </a:pPr>
              <a:r>
                <a:rPr lang="en-US" sz="1400" b="1" dirty="0">
                  <a:latin typeface="Lora" pitchFamily="2" charset="0"/>
                </a:rPr>
                <a:t>Validation</a:t>
              </a:r>
              <a:endParaRPr lang="en-US" sz="1200" dirty="0">
                <a:latin typeface="Lora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8727960-5970-32E0-1AF7-CEE0423510F8}"/>
                </a:ext>
              </a:extLst>
            </p:cNvPr>
            <p:cNvSpPr txBox="1"/>
            <p:nvPr/>
          </p:nvSpPr>
          <p:spPr>
            <a:xfrm>
              <a:off x="9250236" y="4992208"/>
              <a:ext cx="2579305" cy="64114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b="1" dirty="0">
                  <a:latin typeface="Lora" pitchFamily="2" charset="0"/>
                </a:rPr>
                <a:t>National Rollout &amp; Export</a:t>
              </a:r>
              <a:endParaRPr lang="en-US" sz="1200" dirty="0">
                <a:latin typeface="Lora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207166D-FD07-BC74-DD3E-94CF4CE7123A}"/>
                </a:ext>
              </a:extLst>
            </p:cNvPr>
            <p:cNvSpPr txBox="1"/>
            <p:nvPr/>
          </p:nvSpPr>
          <p:spPr>
            <a:xfrm>
              <a:off x="3024525" y="1620416"/>
              <a:ext cx="2579305" cy="73542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b="1" dirty="0">
                  <a:latin typeface="Lora" pitchFamily="2" charset="0"/>
                </a:rPr>
                <a:t>Pilot </a:t>
              </a:r>
            </a:p>
            <a:p>
              <a:pPr algn="ctr">
                <a:spcAft>
                  <a:spcPts val="600"/>
                </a:spcAft>
              </a:pPr>
              <a:r>
                <a:rPr lang="en-US" sz="1400" b="1" dirty="0">
                  <a:latin typeface="Lora" pitchFamily="2" charset="0"/>
                </a:rPr>
                <a:t>Deployment</a:t>
              </a:r>
              <a:endParaRPr lang="en-US" sz="1200" dirty="0">
                <a:latin typeface="Lora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1CC5359-2865-CC1F-5F83-7A1DA937702C}"/>
                </a:ext>
              </a:extLst>
            </p:cNvPr>
            <p:cNvSpPr txBox="1"/>
            <p:nvPr/>
          </p:nvSpPr>
          <p:spPr>
            <a:xfrm>
              <a:off x="6939977" y="1884327"/>
              <a:ext cx="2579305" cy="64114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b="1" dirty="0">
                  <a:latin typeface="Lora" pitchFamily="2" charset="0"/>
                </a:rPr>
                <a:t>Policy &amp; Market Integration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4AB675C-95D1-2C17-A414-82B19698A83E}"/>
                </a:ext>
              </a:extLst>
            </p:cNvPr>
            <p:cNvSpPr txBox="1"/>
            <p:nvPr/>
          </p:nvSpPr>
          <p:spPr>
            <a:xfrm>
              <a:off x="2087862" y="4119834"/>
              <a:ext cx="858527" cy="452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Lora" pitchFamily="2" charset="0"/>
                </a:rPr>
                <a:t>2025</a:t>
              </a:r>
              <a:endParaRPr lang="en-IN" dirty="0">
                <a:latin typeface="Lora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EF8ED14-60B9-BBC6-3132-03D8540FDBA0}"/>
                </a:ext>
              </a:extLst>
            </p:cNvPr>
            <p:cNvSpPr txBox="1"/>
            <p:nvPr/>
          </p:nvSpPr>
          <p:spPr>
            <a:xfrm>
              <a:off x="3882016" y="2839189"/>
              <a:ext cx="868301" cy="452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Lora" pitchFamily="2" charset="0"/>
                </a:rPr>
                <a:t>2026</a:t>
              </a:r>
              <a:endParaRPr lang="en-IN" dirty="0">
                <a:latin typeface="Lora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C1C82DD-90D6-DC3C-C9D4-73D78B5AEA15}"/>
                </a:ext>
              </a:extLst>
            </p:cNvPr>
            <p:cNvSpPr txBox="1"/>
            <p:nvPr/>
          </p:nvSpPr>
          <p:spPr>
            <a:xfrm>
              <a:off x="5723753" y="4001883"/>
              <a:ext cx="1090865" cy="716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Lora" pitchFamily="2" charset="0"/>
                </a:rPr>
                <a:t>2027-28</a:t>
              </a:r>
              <a:endParaRPr lang="en-IN" sz="1600" dirty="0">
                <a:latin typeface="Lora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7EB8518-5B77-74BD-0419-F863E774A655}"/>
                </a:ext>
              </a:extLst>
            </p:cNvPr>
            <p:cNvSpPr txBox="1"/>
            <p:nvPr/>
          </p:nvSpPr>
          <p:spPr>
            <a:xfrm>
              <a:off x="9551573" y="4057705"/>
              <a:ext cx="960174" cy="791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Lora" pitchFamily="2" charset="0"/>
                </a:rPr>
                <a:t>2031-</a:t>
              </a:r>
            </a:p>
            <a:p>
              <a:pPr algn="ctr"/>
              <a:r>
                <a:rPr lang="en-US" b="1" dirty="0">
                  <a:latin typeface="Lora" pitchFamily="2" charset="0"/>
                </a:rPr>
                <a:t>35</a:t>
              </a:r>
              <a:endParaRPr lang="en-IN" dirty="0">
                <a:latin typeface="Lora" pitchFamily="2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FC9071-2B5F-1AE9-B894-298680E8895F}"/>
                </a:ext>
              </a:extLst>
            </p:cNvPr>
            <p:cNvSpPr txBox="1"/>
            <p:nvPr/>
          </p:nvSpPr>
          <p:spPr>
            <a:xfrm>
              <a:off x="7559183" y="2778821"/>
              <a:ext cx="1001224" cy="791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Lora" pitchFamily="2" charset="0"/>
                </a:rPr>
                <a:t>2029-</a:t>
              </a:r>
            </a:p>
            <a:p>
              <a:pPr algn="ctr"/>
              <a:r>
                <a:rPr lang="en-US" b="1" dirty="0">
                  <a:latin typeface="Lora" pitchFamily="2" charset="0"/>
                </a:rPr>
                <a:t>30</a:t>
              </a:r>
              <a:endParaRPr lang="en-IN" dirty="0">
                <a:latin typeface="Lora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08DE649-8131-9D95-3B78-5DA4CAC395D4}"/>
                </a:ext>
              </a:extLst>
            </p:cNvPr>
            <p:cNvSpPr txBox="1"/>
            <p:nvPr/>
          </p:nvSpPr>
          <p:spPr>
            <a:xfrm>
              <a:off x="5153470" y="4950894"/>
              <a:ext cx="2579305" cy="73542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b="1" dirty="0">
                  <a:latin typeface="Lora" pitchFamily="2" charset="0"/>
                </a:rPr>
                <a:t>Regional </a:t>
              </a:r>
            </a:p>
            <a:p>
              <a:pPr algn="ctr">
                <a:spcAft>
                  <a:spcPts val="600"/>
                </a:spcAft>
              </a:pPr>
              <a:r>
                <a:rPr lang="en-US" sz="1400" b="1" dirty="0">
                  <a:latin typeface="Lora" pitchFamily="2" charset="0"/>
                </a:rPr>
                <a:t>Demonstration</a:t>
              </a:r>
              <a:endParaRPr lang="en-US" sz="1200" dirty="0">
                <a:latin typeface="Lora" pitchFamily="2" charset="0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BECF60F-C38C-CF09-4372-048C16C40B8E}"/>
              </a:ext>
            </a:extLst>
          </p:cNvPr>
          <p:cNvSpPr txBox="1"/>
          <p:nvPr/>
        </p:nvSpPr>
        <p:spPr>
          <a:xfrm>
            <a:off x="227423" y="1194902"/>
            <a:ext cx="2036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Identify high CO₂-emission sites (e.g., IOCL, NTPC)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Simulate </a:t>
            </a:r>
            <a:r>
              <a:rPr lang="en-US" sz="1200" dirty="0" err="1"/>
              <a:t>PtG</a:t>
            </a:r>
            <a:r>
              <a:rPr lang="en-US" sz="1200" dirty="0"/>
              <a:t>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Analyze by-product recovery (heat, O₂)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9AF7F78-B422-FA97-0734-3126BFE87C24}"/>
              </a:ext>
            </a:extLst>
          </p:cNvPr>
          <p:cNvSpPr txBox="1"/>
          <p:nvPr/>
        </p:nvSpPr>
        <p:spPr>
          <a:xfrm>
            <a:off x="1971268" y="3589877"/>
            <a:ext cx="2036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Deploy 1–5 MW CO₂-to-SNG plant with green H₂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Test cooperative union model (RE, Grid, Heat, </a:t>
            </a:r>
            <a:r>
              <a:rPr lang="en-US" sz="1200" dirty="0" err="1"/>
              <a:t>PtG</a:t>
            </a:r>
            <a:r>
              <a:rPr lang="en-US" sz="12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Evaluate profit-sharing using Shapley Value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AC47938-5585-CC56-EBF3-956BCC38525E}"/>
              </a:ext>
            </a:extLst>
          </p:cNvPr>
          <p:cNvSpPr txBox="1"/>
          <p:nvPr/>
        </p:nvSpPr>
        <p:spPr>
          <a:xfrm>
            <a:off x="3443134" y="913591"/>
            <a:ext cx="2036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Scale to 10-20 MW multi-unit </a:t>
            </a:r>
            <a:r>
              <a:rPr lang="en-US" sz="1200" dirty="0" err="1"/>
              <a:t>PtX</a:t>
            </a:r>
            <a:r>
              <a:rPr lang="en-US" sz="1200" dirty="0"/>
              <a:t> clusters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Launch RE-</a:t>
            </a:r>
            <a:r>
              <a:rPr lang="en-US" sz="1200" dirty="0" err="1"/>
              <a:t>PtG</a:t>
            </a:r>
            <a:r>
              <a:rPr lang="en-US" sz="1200" dirty="0"/>
              <a:t> Symbiosis Cooperation Model (RPSCM)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Integrate </a:t>
            </a:r>
            <a:r>
              <a:rPr lang="en-US" sz="1200" dirty="0" err="1"/>
              <a:t>PtG</a:t>
            </a:r>
            <a:r>
              <a:rPr lang="en-US" sz="1200" dirty="0"/>
              <a:t> reaction heat into local heating system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EB19186-5D14-87EE-EB08-C813968F1171}"/>
              </a:ext>
            </a:extLst>
          </p:cNvPr>
          <p:cNvSpPr txBox="1"/>
          <p:nvPr/>
        </p:nvSpPr>
        <p:spPr>
          <a:xfrm>
            <a:off x="5261437" y="3603550"/>
            <a:ext cx="2036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Implement carbon pricing &amp; synthetic fuel incentives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Enable P2P energy trading and virtual power plants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Certify green fuels for grid and industrial blending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4F02024-0C98-C34B-50C7-3F8A90C5F5CD}"/>
              </a:ext>
            </a:extLst>
          </p:cNvPr>
          <p:cNvSpPr txBox="1"/>
          <p:nvPr/>
        </p:nvSpPr>
        <p:spPr>
          <a:xfrm>
            <a:off x="6850055" y="959173"/>
            <a:ext cx="2036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Deploy 100+ MW </a:t>
            </a:r>
            <a:r>
              <a:rPr lang="en-US" sz="1200" dirty="0" err="1"/>
              <a:t>PtX</a:t>
            </a:r>
            <a:r>
              <a:rPr lang="en-US" sz="1200" dirty="0"/>
              <a:t> systems in PSU clusters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Inject SNG into gas grids at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Build India’s position in global SNG trade</a:t>
            </a:r>
          </a:p>
        </p:txBody>
      </p:sp>
      <p:pic>
        <p:nvPicPr>
          <p:cNvPr id="102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BFDE602B-4539-40E9-58AD-C25240B9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2" descr="IIT Indian Institute of Technology Kharagpur Logo PNG vector ...">
            <a:extLst>
              <a:ext uri="{FF2B5EF4-FFF2-40B4-BE49-F238E27FC236}">
                <a16:creationId xmlns:a16="http://schemas.microsoft.com/office/drawing/2014/main" id="{7194B2A9-5D37-75B9-3D3A-746E253C6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EF95DA13-9356-E6B1-6BC8-4D16EDE4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0532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81238-6269-B567-D4C6-E9F713879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BAC20F60-99B8-3F55-7543-51ED04DC7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0"/>
            <a:ext cx="7010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srgbClr val="0070C0"/>
                </a:solidFill>
                <a:latin typeface="Arial Black" pitchFamily="34" charset="0"/>
              </a:rPr>
              <a:t>Envisaged Benefits to Oil PSUs / IOCL / Societal Impact</a:t>
            </a:r>
            <a:endParaRPr lang="en-US" i="1" dirty="0">
              <a:solidFill>
                <a:srgbClr val="0070C0"/>
              </a:solidFill>
              <a:latin typeface="Arial Black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AA2B4-25F4-F732-47D1-9401E243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4869656"/>
            <a:ext cx="2133600" cy="273844"/>
          </a:xfrm>
        </p:spPr>
        <p:txBody>
          <a:bodyPr/>
          <a:lstStyle/>
          <a:p>
            <a:fld id="{1A469CB6-DDC7-41DE-A6A1-C1B06B4EB3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013382FB-1698-CD7B-57B6-9146D5AF9EB6}"/>
              </a:ext>
            </a:extLst>
          </p:cNvPr>
          <p:cNvSpPr/>
          <p:nvPr/>
        </p:nvSpPr>
        <p:spPr>
          <a:xfrm>
            <a:off x="419100" y="841089"/>
            <a:ext cx="8229600" cy="1231106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IN" b="1" dirty="0">
                <a:solidFill>
                  <a:srgbClr val="FFFF00"/>
                </a:solidFill>
              </a:rPr>
              <a:t>Operational &amp; Infrastructure Benefits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Captures CO₂ from existing units (SMRs, reformers, steel plants) → </a:t>
            </a:r>
            <a:r>
              <a:rPr lang="en-IN" sz="1400" b="1" dirty="0"/>
              <a:t>SNG production without major retrofits</a:t>
            </a: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Grid-ready methane</a:t>
            </a:r>
            <a:r>
              <a:rPr lang="en-IN" sz="1400" dirty="0"/>
              <a:t> (&gt;96% CH₄) can be injected into IOCL’s existing pipelines — </a:t>
            </a:r>
            <a:r>
              <a:rPr lang="en-IN" sz="1400" b="1" dirty="0"/>
              <a:t>no new distribution infra needed</a:t>
            </a:r>
            <a:endParaRPr lang="en-IN" sz="1400" dirty="0"/>
          </a:p>
          <a:p>
            <a:pPr algn="ctr"/>
            <a:endParaRPr lang="en-IN" dirty="0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9F3F20B1-D2DD-9B89-A293-04107B0F881D}"/>
              </a:ext>
            </a:extLst>
          </p:cNvPr>
          <p:cNvSpPr/>
          <p:nvPr/>
        </p:nvSpPr>
        <p:spPr>
          <a:xfrm>
            <a:off x="419100" y="2343150"/>
            <a:ext cx="8229600" cy="1231106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IN" b="1" dirty="0">
                <a:solidFill>
                  <a:srgbClr val="FFFF00"/>
                </a:solidFill>
              </a:rPr>
              <a:t>Energy Integration &amp; Resource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Utilizes </a:t>
            </a:r>
            <a:r>
              <a:rPr lang="en-IN" sz="1400" b="1" dirty="0"/>
              <a:t>surplus renewable power</a:t>
            </a:r>
            <a:r>
              <a:rPr lang="en-IN" sz="1400" dirty="0"/>
              <a:t> to produce green H₂ for methanation (aligned with National Green Hydrogen Mission)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Enables </a:t>
            </a:r>
            <a:r>
              <a:rPr lang="en-IN" sz="1400" b="1" dirty="0"/>
              <a:t>power-to-gas energy storage</a:t>
            </a:r>
            <a:r>
              <a:rPr lang="en-IN" sz="1400" dirty="0"/>
              <a:t> → addresses solar/wind intermittency</a:t>
            </a:r>
          </a:p>
          <a:p>
            <a:pPr algn="ctr"/>
            <a:endParaRPr lang="en-IN" dirty="0"/>
          </a:p>
        </p:txBody>
      </p: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878BF29E-FE2F-E517-4253-1DEE551D2188}"/>
              </a:ext>
            </a:extLst>
          </p:cNvPr>
          <p:cNvSpPr/>
          <p:nvPr/>
        </p:nvSpPr>
        <p:spPr>
          <a:xfrm>
            <a:off x="419100" y="3745157"/>
            <a:ext cx="8229600" cy="1285367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IN" b="1" dirty="0">
                <a:solidFill>
                  <a:srgbClr val="FFFF00"/>
                </a:solidFill>
              </a:rPr>
              <a:t>Economic &amp; Feasibility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At ₹6.7/MJ, SNG is costlier than imported NG (₹4/MJ) but enables CO₂ abatement at ₹67/kg—offering a strategic decarbonization path aligned with India’s climate goals</a:t>
            </a:r>
            <a:endParaRPr lang="en-IN" sz="1400" b="1" dirty="0"/>
          </a:p>
          <a:p>
            <a:pPr>
              <a:buFont typeface="Arial" panose="020B0604020202020204" pitchFamily="34" charset="0"/>
              <a:buChar char="•"/>
            </a:pP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Sensitivity: </a:t>
            </a:r>
            <a:r>
              <a:rPr lang="en-IN" sz="1400" b="1" dirty="0"/>
              <a:t>Electricity price is key driver</a:t>
            </a:r>
            <a:r>
              <a:rPr lang="en-IN" sz="1400" dirty="0"/>
              <a:t> → critical insight for pilot siting and power sourcing</a:t>
            </a:r>
          </a:p>
          <a:p>
            <a:pPr algn="ctr"/>
            <a:endParaRPr lang="en-IN" dirty="0"/>
          </a:p>
        </p:txBody>
      </p:sp>
      <p:pic>
        <p:nvPicPr>
          <p:cNvPr id="13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E5745244-DBA5-F1A7-5CAD-277877A6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IT Indian Institute of Technology Kharagpur Logo PNG vector ...">
            <a:extLst>
              <a:ext uri="{FF2B5EF4-FFF2-40B4-BE49-F238E27FC236}">
                <a16:creationId xmlns:a16="http://schemas.microsoft.com/office/drawing/2014/main" id="{82D0F99D-C9EE-C284-44DF-41B6284AD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62150"/>
            <a:ext cx="7772400" cy="10215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5400" i="1" cap="none" dirty="0">
                <a:solidFill>
                  <a:srgbClr val="0070C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D951FC-755E-D604-E43A-849A7027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BEBA82A6-62C1-D76B-C570-5A65ABFD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IT Indian Institute of Technology Kharagpur Logo PNG vector ...">
            <a:extLst>
              <a:ext uri="{FF2B5EF4-FFF2-40B4-BE49-F238E27FC236}">
                <a16:creationId xmlns:a16="http://schemas.microsoft.com/office/drawing/2014/main" id="{EE53D59F-E512-6B49-6AFB-03937AE8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66800" y="138499"/>
            <a:ext cx="7010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70C0"/>
                </a:solidFill>
                <a:latin typeface="Arial Black" pitchFamily="34" charset="0"/>
              </a:rPr>
              <a:t>ECONOMIC VIABILITY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3FBE23-93CA-2559-581E-F79E75C7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0620" y="4767842"/>
            <a:ext cx="2133600" cy="273844"/>
          </a:xfrm>
        </p:spPr>
        <p:txBody>
          <a:bodyPr/>
          <a:lstStyle/>
          <a:p>
            <a:fld id="{1A469CB6-DDC7-41DE-A6A1-C1B06B4EB34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33CA9-E80C-EA2E-5AEB-0868F068E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57805"/>
            <a:ext cx="3979332" cy="3427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C2C65-8E84-25C4-C96F-966E974EA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989" y="1130163"/>
            <a:ext cx="4128224" cy="1861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C2556-FEE0-DCFB-93D9-49BA5FF22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990" y="2960887"/>
            <a:ext cx="4128224" cy="2104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7413C9-92DB-7AF0-343C-B4F8414A9FDE}"/>
              </a:ext>
            </a:extLst>
          </p:cNvPr>
          <p:cNvSpPr txBox="1"/>
          <p:nvPr/>
        </p:nvSpPr>
        <p:spPr>
          <a:xfrm>
            <a:off x="0" y="431806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Since no commercial-scale-coal-to-SNG project has been reported operating in India, the reference cost of benchmark is taken from a study based in the US.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40893-73E7-5B0A-A39C-7710BC5BD6B1}"/>
              </a:ext>
            </a:extLst>
          </p:cNvPr>
          <p:cNvSpPr txBox="1"/>
          <p:nvPr/>
        </p:nvSpPr>
        <p:spPr>
          <a:xfrm>
            <a:off x="5546271" y="720957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Capital Expenditure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12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B0CD0A75-62FB-A0CD-4EA1-AE2E0739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IT Indian Institute of Technology Kharagpur Logo PNG vector ...">
            <a:extLst>
              <a:ext uri="{FF2B5EF4-FFF2-40B4-BE49-F238E27FC236}">
                <a16:creationId xmlns:a16="http://schemas.microsoft.com/office/drawing/2014/main" id="{10A8BD46-63B8-EA6B-5F10-B6B377F4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54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DD88C-4D69-5430-7F12-3E6BEEB5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71B77096-5CC6-7124-5E33-433EF90E0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33350"/>
            <a:ext cx="2438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i="1" dirty="0">
                <a:solidFill>
                  <a:srgbClr val="0070C0"/>
                </a:solidFill>
                <a:latin typeface="Arial Black" pitchFamily="34" charset="0"/>
              </a:rPr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F8AB6-D64D-4267-0408-F084A094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058E1-78FE-D3C1-46A0-B6828E4A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42950"/>
            <a:ext cx="8763000" cy="3777867"/>
          </a:xfrm>
          <a:prstGeom prst="rect">
            <a:avLst/>
          </a:prstGeom>
        </p:spPr>
      </p:pic>
      <p:pic>
        <p:nvPicPr>
          <p:cNvPr id="4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A74826FC-D910-E3AA-E9BF-F97FC823D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IT Indian Institute of Technology Kharagpur Logo PNG vector ...">
            <a:extLst>
              <a:ext uri="{FF2B5EF4-FFF2-40B4-BE49-F238E27FC236}">
                <a16:creationId xmlns:a16="http://schemas.microsoft.com/office/drawing/2014/main" id="{C794A675-B85E-7253-3685-4B77C351C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94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B9823-078E-57D4-53F3-475CE80BB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5E6E30-F940-026D-3FA3-13608A9CCBA4}"/>
              </a:ext>
            </a:extLst>
          </p:cNvPr>
          <p:cNvSpPr/>
          <p:nvPr/>
        </p:nvSpPr>
        <p:spPr>
          <a:xfrm>
            <a:off x="1219200" y="87928"/>
            <a:ext cx="640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Introduction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6AC374-B233-F65F-A630-E9A31F1DE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5136017"/>
              </p:ext>
            </p:extLst>
          </p:nvPr>
        </p:nvGraphicFramePr>
        <p:xfrm>
          <a:off x="5562600" y="1423556"/>
          <a:ext cx="2895600" cy="106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CC659F-71A6-C1FB-405B-5027B17C2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1086098"/>
            <a:ext cx="5059660" cy="334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4B61F-3524-E222-2F38-045AF8F071AA}"/>
              </a:ext>
            </a:extLst>
          </p:cNvPr>
          <p:cNvSpPr txBox="1"/>
          <p:nvPr/>
        </p:nvSpPr>
        <p:spPr>
          <a:xfrm>
            <a:off x="1066800" y="80635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Power-to-Gas Technology(PTG)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67CC7-5E3B-1D66-2D93-ADA5FB9855D1}"/>
              </a:ext>
            </a:extLst>
          </p:cNvPr>
          <p:cNvSpPr txBox="1"/>
          <p:nvPr/>
        </p:nvSpPr>
        <p:spPr>
          <a:xfrm>
            <a:off x="5420511" y="806350"/>
            <a:ext cx="3461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Methanation has been a common practise for eliminating CO and CO</a:t>
            </a:r>
            <a:r>
              <a:rPr lang="en-IN" sz="1400" baseline="-25000" dirty="0"/>
              <a:t>2</a:t>
            </a:r>
            <a:r>
              <a:rPr lang="en-IN" sz="1400" dirty="0"/>
              <a:t> in various chemical processes</a:t>
            </a:r>
            <a:r>
              <a:rPr lang="en-IN" sz="1050" dirty="0"/>
              <a:t> </a:t>
            </a:r>
            <a:r>
              <a:rPr lang="en-IN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9BC9F-15B1-D314-AEDD-41D3FEEF089B}"/>
              </a:ext>
            </a:extLst>
          </p:cNvPr>
          <p:cNvSpPr txBox="1"/>
          <p:nvPr/>
        </p:nvSpPr>
        <p:spPr>
          <a:xfrm>
            <a:off x="5387854" y="1650966"/>
            <a:ext cx="31471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PTG technologies convert renewable electricity and carbon feedstocks into valuable products like liquid fuels, hydrogen, methane (SNG), methanol, and ethylene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412F4-610C-D2F3-1E0E-8B8543CA5772}"/>
              </a:ext>
            </a:extLst>
          </p:cNvPr>
          <p:cNvSpPr txBox="1"/>
          <p:nvPr/>
        </p:nvSpPr>
        <p:spPr>
          <a:xfrm>
            <a:off x="5390575" y="2926469"/>
            <a:ext cx="31471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Power-to-Gas (P2G) helps store extra renewable energy and can balance the power grid at a low cost, making it easier to use more solar and wind power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DC7E6-F1C8-FE46-321A-8A26A99B84F4}"/>
              </a:ext>
            </a:extLst>
          </p:cNvPr>
          <p:cNvSpPr txBox="1"/>
          <p:nvPr/>
        </p:nvSpPr>
        <p:spPr>
          <a:xfrm>
            <a:off x="5363361" y="4096020"/>
            <a:ext cx="3147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Most CO₂ methanation plants today are small-scale, except for Audi’s 6 MW e-gas plant. </a:t>
            </a:r>
            <a:r>
              <a:rPr lang="en-US" sz="1400" b="1" dirty="0"/>
              <a:t>None</a:t>
            </a:r>
            <a:r>
              <a:rPr lang="en-US" sz="1400" dirty="0"/>
              <a:t> use fuel cell or electrolysis technologies yet.</a:t>
            </a:r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8529C1-1105-510E-8C54-7601057B0B55}"/>
              </a:ext>
            </a:extLst>
          </p:cNvPr>
          <p:cNvSpPr txBox="1"/>
          <p:nvPr/>
        </p:nvSpPr>
        <p:spPr>
          <a:xfrm>
            <a:off x="-3705" y="4426982"/>
            <a:ext cx="5524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i="1" dirty="0"/>
              <a:t>Fig. 1 : Hydrogen from wind-powered electrolysis to SNG production architecture(Becker et al)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1FC7F7-0459-B78E-50B3-E5FE99F0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3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BE4C1CC2-B12D-D285-84F2-4D597C375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IT Indian Institute of Technology Kharagpur Logo PNG vector ...">
            <a:extLst>
              <a:ext uri="{FF2B5EF4-FFF2-40B4-BE49-F238E27FC236}">
                <a16:creationId xmlns:a16="http://schemas.microsoft.com/office/drawing/2014/main" id="{51413EBC-D2C7-E10B-112E-4DA0E9E6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43958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5EB2-CFDB-BE21-151F-74F086BA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B91241DF-E1EA-94F2-D615-F688806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396" y="133350"/>
            <a:ext cx="2819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i="1" dirty="0">
                <a:solidFill>
                  <a:srgbClr val="0070C0"/>
                </a:solidFill>
                <a:latin typeface="Arial Black" pitchFamily="34" charset="0"/>
              </a:rPr>
              <a:t>Current Projects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11897B-C145-7B4D-531C-3BE8B94B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F35783D4-C416-3905-108F-42035A87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IT Indian Institute of Technology Kharagpur Logo PNG vector ...">
            <a:extLst>
              <a:ext uri="{FF2B5EF4-FFF2-40B4-BE49-F238E27FC236}">
                <a16:creationId xmlns:a16="http://schemas.microsoft.com/office/drawing/2014/main" id="{F8BFAEFE-355E-2C49-36C4-EE109B745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A1A6BE-6C15-8566-47C7-D9670FBAD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24" y="810926"/>
            <a:ext cx="7391400" cy="3956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85C61-F6E7-8D50-10F0-785CF41C9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4685257"/>
            <a:ext cx="2486372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5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19062-0D6B-D7FB-F5A3-44E1E910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83B720F-C5FC-08CE-AD49-BF4F00FAF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33350"/>
            <a:ext cx="2438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i="1" dirty="0">
                <a:solidFill>
                  <a:srgbClr val="0070C0"/>
                </a:solidFill>
                <a:latin typeface="Arial Black" pitchFamily="34" charset="0"/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C1CE7-C198-5CEC-BEFE-29006538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6F9AC-30DE-EB47-383D-9F7420F3BFD0}"/>
              </a:ext>
            </a:extLst>
          </p:cNvPr>
          <p:cNvSpPr txBox="1"/>
          <p:nvPr/>
        </p:nvSpPr>
        <p:spPr>
          <a:xfrm>
            <a:off x="368060" y="819150"/>
            <a:ext cx="8255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Our Excel Sheet Link - </a:t>
            </a:r>
            <a:r>
              <a:rPr lang="en-IN" dirty="0">
                <a:hlinkClick r:id="rId2"/>
              </a:rPr>
              <a:t>http://surl.li/ffsiwr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89B21D7E-AF08-CFA1-6BE0-0C5BBB4EA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5B8CA-1EF8-A759-382B-EAE5A69F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867" y="3558956"/>
            <a:ext cx="4115343" cy="1376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24B818-9DD1-9E8B-159F-BCD8987FF99D}"/>
              </a:ext>
            </a:extLst>
          </p:cNvPr>
          <p:cNvSpPr txBox="1"/>
          <p:nvPr/>
        </p:nvSpPr>
        <p:spPr>
          <a:xfrm>
            <a:off x="5562600" y="80433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Purchase Equipment Cost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AB81BD-0543-80F5-720D-75D8EE011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205972"/>
            <a:ext cx="2038635" cy="514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BF7269-273C-3F69-63C3-BC9001391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779" y="1696293"/>
            <a:ext cx="3646088" cy="1025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86D49E-B441-F24F-E2FD-6C5BD1038B88}"/>
              </a:ext>
            </a:extLst>
          </p:cNvPr>
          <p:cNvSpPr txBox="1"/>
          <p:nvPr/>
        </p:nvSpPr>
        <p:spPr>
          <a:xfrm>
            <a:off x="5023779" y="2718833"/>
            <a:ext cx="431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For absorber and stripper, equipment costs are calculated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F0B075-468F-53AA-D675-96625A4084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71" y="3242053"/>
            <a:ext cx="2975868" cy="271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70191B-AB2E-883A-8FE9-929C386D3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60" y="1205972"/>
            <a:ext cx="3733709" cy="2358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362127-6375-EAAD-D022-90A2D439B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127" y="3474243"/>
            <a:ext cx="3733709" cy="926570"/>
          </a:xfrm>
          <a:prstGeom prst="rect">
            <a:avLst/>
          </a:prstGeom>
        </p:spPr>
      </p:pic>
      <p:pic>
        <p:nvPicPr>
          <p:cNvPr id="18" name="Picture 17" descr="IIT Indian Institute of Technology Kharagpur Logo PNG vector ...">
            <a:extLst>
              <a:ext uri="{FF2B5EF4-FFF2-40B4-BE49-F238E27FC236}">
                <a16:creationId xmlns:a16="http://schemas.microsoft.com/office/drawing/2014/main" id="{94B4EE58-85A6-DF74-050A-2C1A3C716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64158-A4A8-C1A9-B9D6-06401614EE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060" y="4504815"/>
            <a:ext cx="3630724" cy="6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1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33F1F-E3BD-F772-FA78-AF157336A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FA173CE2-87A1-A2FD-5F7B-FC98E5206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33350"/>
            <a:ext cx="2438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i="1" dirty="0">
                <a:solidFill>
                  <a:srgbClr val="0070C0"/>
                </a:solidFill>
                <a:latin typeface="Arial Black" pitchFamily="34" charset="0"/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D6556-4AD1-3FDE-3DB8-B4708D1A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F4950104-5F8B-04AC-D469-AEA0B174B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146608-9BD6-3355-F065-D041FFD4A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52176"/>
            <a:ext cx="8229600" cy="4164324"/>
          </a:xfrm>
          <a:prstGeom prst="rect">
            <a:avLst/>
          </a:prstGeom>
        </p:spPr>
      </p:pic>
      <p:pic>
        <p:nvPicPr>
          <p:cNvPr id="4" name="Picture 3" descr="IIT Indian Institute of Technology Kharagpur Logo PNG vector ...">
            <a:extLst>
              <a:ext uri="{FF2B5EF4-FFF2-40B4-BE49-F238E27FC236}">
                <a16:creationId xmlns:a16="http://schemas.microsoft.com/office/drawing/2014/main" id="{0107D1E3-8079-96FB-43BB-AB845BB45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35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9F4BC-94F9-752B-C995-49D8457E7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D8419B4-1103-1A8E-EAB2-F9D888B4E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33350"/>
            <a:ext cx="2438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i="1" dirty="0">
                <a:solidFill>
                  <a:srgbClr val="0070C0"/>
                </a:solidFill>
                <a:latin typeface="Arial Black" pitchFamily="34" charset="0"/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1933CD-3B53-EB64-734A-5F8F4785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A8671DD8-9ABA-A57F-69EC-4656A9763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A415F-35B8-FAE2-DDCC-90EB9C88D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6" y="766310"/>
            <a:ext cx="7887954" cy="4137875"/>
          </a:xfrm>
          <a:prstGeom prst="rect">
            <a:avLst/>
          </a:prstGeom>
        </p:spPr>
      </p:pic>
      <p:pic>
        <p:nvPicPr>
          <p:cNvPr id="6" name="Picture 5" descr="IIT Indian Institute of Technology Kharagpur Logo PNG vector ...">
            <a:extLst>
              <a:ext uri="{FF2B5EF4-FFF2-40B4-BE49-F238E27FC236}">
                <a16:creationId xmlns:a16="http://schemas.microsoft.com/office/drawing/2014/main" id="{9D5EFAA4-A372-1723-4EDD-FB26335E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50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9FA67-5D08-2B3A-A47D-3FD41000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8EF37B-69A7-D683-BC9C-D630E48B7C3D}"/>
              </a:ext>
            </a:extLst>
          </p:cNvPr>
          <p:cNvSpPr/>
          <p:nvPr/>
        </p:nvSpPr>
        <p:spPr>
          <a:xfrm>
            <a:off x="1219200" y="87928"/>
            <a:ext cx="640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Bridging the Gap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70FCC5-12BB-E966-66EB-344C8A2371E3}"/>
              </a:ext>
            </a:extLst>
          </p:cNvPr>
          <p:cNvGraphicFramePr/>
          <p:nvPr/>
        </p:nvGraphicFramePr>
        <p:xfrm>
          <a:off x="5562600" y="1423556"/>
          <a:ext cx="2895600" cy="106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13280-EBD2-D971-4F06-56E02952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2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57575F5A-9EBC-3814-107A-D6B30515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IIT Indian Institute of Technology Kharagpur Logo PNG vector ...">
            <a:extLst>
              <a:ext uri="{FF2B5EF4-FFF2-40B4-BE49-F238E27FC236}">
                <a16:creationId xmlns:a16="http://schemas.microsoft.com/office/drawing/2014/main" id="{7B11CD6D-846E-7816-F6D3-45B2FA93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FA254-0020-69DB-8AB8-0B433930A880}"/>
              </a:ext>
            </a:extLst>
          </p:cNvPr>
          <p:cNvSpPr txBox="1"/>
          <p:nvPr/>
        </p:nvSpPr>
        <p:spPr>
          <a:xfrm>
            <a:off x="152400" y="929098"/>
            <a:ext cx="8686800" cy="4101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Research Gap:</a:t>
            </a:r>
            <a:r>
              <a:rPr lang="en-IN" b="0" i="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IN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Limited region-specific studies on CCUS-</a:t>
            </a:r>
            <a:r>
              <a:rPr lang="en-IN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PtG</a:t>
            </a:r>
            <a:r>
              <a:rPr lang="en-IN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for India’s emission-heavy sectors (e.g., cement, refining).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Opportunity:</a:t>
            </a:r>
            <a:r>
              <a:rPr lang="en-IN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IOCL’s large refineries offer ideal sites to pilot CO₂ conversion using green hydrogen (renewable energy).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Focus:</a:t>
            </a:r>
            <a:r>
              <a:rPr lang="en-IN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Techno-economic feasibility of CCUS-</a:t>
            </a:r>
            <a:r>
              <a:rPr lang="en-IN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PtG</a:t>
            </a:r>
            <a:r>
              <a:rPr lang="en-IN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to: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Cut industrial CO₂ emissions,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Store renewable energy,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Enable sector coupling in India’s energy transition.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Goal</a:t>
            </a:r>
            <a:r>
              <a:rPr lang="en-IN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IN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Develop a framework for scalable deployment aligned with India’s climate targets.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3788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BE8F-2361-3DE8-DCF4-917DAD38D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37ED86-FBA9-D604-2004-905AA7A95957}"/>
              </a:ext>
            </a:extLst>
          </p:cNvPr>
          <p:cNvSpPr/>
          <p:nvPr/>
        </p:nvSpPr>
        <p:spPr>
          <a:xfrm>
            <a:off x="1219200" y="87928"/>
            <a:ext cx="640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Problem statement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CDAB4B-3099-2AAA-FFE0-DD9B6AD55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579414"/>
              </p:ext>
            </p:extLst>
          </p:nvPr>
        </p:nvGraphicFramePr>
        <p:xfrm>
          <a:off x="5562600" y="1423556"/>
          <a:ext cx="2895600" cy="106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34E1D7-FA01-06E1-8120-C6D59DC84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0D362-E7C4-4DFF-70F3-B26C356565F5}"/>
              </a:ext>
            </a:extLst>
          </p:cNvPr>
          <p:cNvGrpSpPr/>
          <p:nvPr/>
        </p:nvGrpSpPr>
        <p:grpSpPr>
          <a:xfrm>
            <a:off x="98683" y="1417934"/>
            <a:ext cx="8764812" cy="882106"/>
            <a:chOff x="-246552" y="0"/>
            <a:chExt cx="9757225" cy="118171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A1CCAD0-CEB1-45A8-3A49-78C09DF872C5}"/>
                </a:ext>
              </a:extLst>
            </p:cNvPr>
            <p:cNvSpPr/>
            <p:nvPr/>
          </p:nvSpPr>
          <p:spPr>
            <a:xfrm>
              <a:off x="-246552" y="0"/>
              <a:ext cx="9757225" cy="11817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B05C628B-728D-7C20-233E-7EE9A8F3C630}"/>
                </a:ext>
              </a:extLst>
            </p:cNvPr>
            <p:cNvSpPr txBox="1"/>
            <p:nvPr/>
          </p:nvSpPr>
          <p:spPr>
            <a:xfrm>
              <a:off x="-211941" y="34611"/>
              <a:ext cx="8227892" cy="11124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b="1" dirty="0">
                  <a:latin typeface="Cambria" panose="02040503050406030204" pitchFamily="18" charset="0"/>
                  <a:ea typeface="Cambria" panose="02040503050406030204" pitchFamily="18" charset="0"/>
                </a:rPr>
                <a:t>Carbon Capture Model</a:t>
              </a:r>
              <a:br>
                <a:rPr lang="en-IN" sz="1800" kern="1200" dirty="0">
                  <a:latin typeface="Cambria" panose="02040503050406030204" pitchFamily="18" charset="0"/>
                  <a:ea typeface="Cambria" panose="02040503050406030204" pitchFamily="18" charset="0"/>
                </a:rPr>
              </a:br>
              <a:r>
                <a:rPr lang="en-IN" dirty="0">
                  <a:latin typeface="Cambria" panose="02040503050406030204" pitchFamily="18" charset="0"/>
                  <a:ea typeface="Cambria" panose="02040503050406030204" pitchFamily="18" charset="0"/>
                </a:rPr>
                <a:t>Harnesses advanced technology to isolate pure CO</a:t>
              </a:r>
              <a:r>
                <a:rPr lang="en-IN" baseline="-25000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r>
                <a:rPr lang="en-IN" dirty="0">
                  <a:latin typeface="Cambria" panose="02040503050406030204" pitchFamily="18" charset="0"/>
                  <a:ea typeface="Cambria" panose="02040503050406030204" pitchFamily="18" charset="0"/>
                </a:rPr>
                <a:t> from industrial emission</a:t>
              </a:r>
              <a:endParaRPr lang="en-US" sz="1800" kern="12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3CF640F-C8B9-2C51-0E13-2955AC364A2F}"/>
              </a:ext>
            </a:extLst>
          </p:cNvPr>
          <p:cNvSpPr/>
          <p:nvPr/>
        </p:nvSpPr>
        <p:spPr>
          <a:xfrm>
            <a:off x="79633" y="2595391"/>
            <a:ext cx="8783862" cy="882106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050717"/>
              <a:satOff val="-275"/>
              <a:lumOff val="654"/>
              <a:alphaOff val="0"/>
            </a:schemeClr>
          </a:fillRef>
          <a:effectRef idx="0">
            <a:schemeClr val="accent5">
              <a:hueOff val="-4050717"/>
              <a:satOff val="-275"/>
              <a:lumOff val="65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BBBF8E-3C11-CBFC-E723-EADB624DF416}"/>
              </a:ext>
            </a:extLst>
          </p:cNvPr>
          <p:cNvSpPr/>
          <p:nvPr/>
        </p:nvSpPr>
        <p:spPr>
          <a:xfrm>
            <a:off x="79633" y="3638551"/>
            <a:ext cx="8819862" cy="1221948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8101434"/>
              <a:satOff val="-551"/>
              <a:lumOff val="1307"/>
              <a:alphaOff val="0"/>
            </a:schemeClr>
          </a:fillRef>
          <a:effectRef idx="0">
            <a:schemeClr val="accent5">
              <a:hueOff val="-8101434"/>
              <a:satOff val="-551"/>
              <a:lumOff val="130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1ECB3D-3D50-9FBC-EFFF-BF9A4E9B06AA}"/>
              </a:ext>
            </a:extLst>
          </p:cNvPr>
          <p:cNvGrpSpPr/>
          <p:nvPr/>
        </p:nvGrpSpPr>
        <p:grpSpPr>
          <a:xfrm>
            <a:off x="7926660" y="2143377"/>
            <a:ext cx="689988" cy="573369"/>
            <a:chOff x="8158705" y="815245"/>
            <a:chExt cx="768113" cy="768113"/>
          </a:xfrm>
          <a:solidFill>
            <a:schemeClr val="accent6"/>
          </a:solidFill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47C03611-F444-31D7-A44E-EF03AAEEB795}"/>
                </a:ext>
              </a:extLst>
            </p:cNvPr>
            <p:cNvSpPr/>
            <p:nvPr/>
          </p:nvSpPr>
          <p:spPr>
            <a:xfrm>
              <a:off x="8158705" y="815245"/>
              <a:ext cx="768113" cy="768113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Arrow: Down 12">
              <a:extLst>
                <a:ext uri="{FF2B5EF4-FFF2-40B4-BE49-F238E27FC236}">
                  <a16:creationId xmlns:a16="http://schemas.microsoft.com/office/drawing/2014/main" id="{561D11C6-BC92-4851-4F2F-C1F614B35E8D}"/>
                </a:ext>
              </a:extLst>
            </p:cNvPr>
            <p:cNvSpPr txBox="1"/>
            <p:nvPr/>
          </p:nvSpPr>
          <p:spPr>
            <a:xfrm>
              <a:off x="8331530" y="815245"/>
              <a:ext cx="422463" cy="57800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368FB0-C49E-85F9-1BCD-9DC9D8A3FBC2}"/>
              </a:ext>
            </a:extLst>
          </p:cNvPr>
          <p:cNvGrpSpPr/>
          <p:nvPr/>
        </p:nvGrpSpPr>
        <p:grpSpPr>
          <a:xfrm>
            <a:off x="7926660" y="3373070"/>
            <a:ext cx="689988" cy="573369"/>
            <a:chOff x="8946485" y="2301653"/>
            <a:chExt cx="768113" cy="768113"/>
          </a:xfrm>
          <a:solidFill>
            <a:schemeClr val="accent6"/>
          </a:solidFill>
        </p:grpSpPr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05BF50A0-24DD-8378-1150-FC886D6C33B9}"/>
                </a:ext>
              </a:extLst>
            </p:cNvPr>
            <p:cNvSpPr/>
            <p:nvPr/>
          </p:nvSpPr>
          <p:spPr>
            <a:xfrm>
              <a:off x="8946485" y="2301653"/>
              <a:ext cx="768113" cy="768113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5972333"/>
                <a:satOff val="1333"/>
                <a:lumOff val="20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5972333"/>
                <a:satOff val="1333"/>
                <a:lumOff val="20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99E4ED9E-EE54-C553-530E-37DCA33B0296}"/>
                </a:ext>
              </a:extLst>
            </p:cNvPr>
            <p:cNvSpPr txBox="1"/>
            <p:nvPr/>
          </p:nvSpPr>
          <p:spPr>
            <a:xfrm>
              <a:off x="9119310" y="2301653"/>
              <a:ext cx="422463" cy="57800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846E93E-0DB2-6933-5985-14E39C703829}"/>
              </a:ext>
            </a:extLst>
          </p:cNvPr>
          <p:cNvSpPr txBox="1"/>
          <p:nvPr/>
        </p:nvSpPr>
        <p:spPr>
          <a:xfrm>
            <a:off x="115633" y="781224"/>
            <a:ext cx="90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</a:rPr>
              <a:t>Goal:</a:t>
            </a:r>
            <a:r>
              <a:rPr lang="en-IN" sz="1600" dirty="0"/>
              <a:t> To address the dual challenge of reducing carbon emissions and meeting the global demand for cleaner fuels</a:t>
            </a:r>
          </a:p>
        </p:txBody>
      </p:sp>
      <p:sp>
        <p:nvSpPr>
          <p:cNvPr id="30" name="Rectangle: Rounded Corners 4">
            <a:extLst>
              <a:ext uri="{FF2B5EF4-FFF2-40B4-BE49-F238E27FC236}">
                <a16:creationId xmlns:a16="http://schemas.microsoft.com/office/drawing/2014/main" id="{6BA94106-4477-EDBA-1C33-89B5EF087BE4}"/>
              </a:ext>
            </a:extLst>
          </p:cNvPr>
          <p:cNvSpPr txBox="1"/>
          <p:nvPr/>
        </p:nvSpPr>
        <p:spPr>
          <a:xfrm>
            <a:off x="85076" y="2640855"/>
            <a:ext cx="7391028" cy="8304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800" b="1" kern="1200" dirty="0">
                <a:latin typeface="Cambria" panose="02040503050406030204" pitchFamily="18" charset="0"/>
                <a:ea typeface="Cambria" panose="02040503050406030204" pitchFamily="18" charset="0"/>
              </a:rPr>
              <a:t>Water Electrolysis Model</a:t>
            </a:r>
            <a:br>
              <a:rPr lang="en-IN" sz="1800" kern="1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IN" sz="1800" kern="1200" dirty="0">
                <a:latin typeface="Cambria" panose="02040503050406030204" pitchFamily="18" charset="0"/>
                <a:ea typeface="Cambria" panose="02040503050406030204" pitchFamily="18" charset="0"/>
              </a:rPr>
              <a:t>Generate high-purity H</a:t>
            </a:r>
            <a:r>
              <a:rPr lang="en-IN" sz="1800" kern="12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800" kern="1200" dirty="0">
                <a:latin typeface="Cambria" panose="02040503050406030204" pitchFamily="18" charset="0"/>
                <a:ea typeface="Cambria" panose="02040503050406030204" pitchFamily="18" charset="0"/>
              </a:rPr>
              <a:t> using renewable electricity, ensuring green hydrogen supply</a:t>
            </a:r>
            <a:endParaRPr lang="en-US" sz="1800" kern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DB45BEC2-989C-ABD5-4A4F-325CE2C720B1}"/>
              </a:ext>
            </a:extLst>
          </p:cNvPr>
          <p:cNvSpPr txBox="1"/>
          <p:nvPr/>
        </p:nvSpPr>
        <p:spPr>
          <a:xfrm>
            <a:off x="90519" y="3828866"/>
            <a:ext cx="7391028" cy="8304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800" b="1" kern="1200" dirty="0">
                <a:latin typeface="Cambria" panose="02040503050406030204" pitchFamily="18" charset="0"/>
                <a:ea typeface="Cambria" panose="02040503050406030204" pitchFamily="18" charset="0"/>
              </a:rPr>
              <a:t>Integrated Conversion Process </a:t>
            </a:r>
            <a:br>
              <a:rPr lang="en-IN" sz="1800" kern="1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IN" sz="1800" kern="1200" dirty="0">
                <a:latin typeface="Cambria" panose="02040503050406030204" pitchFamily="18" charset="0"/>
                <a:ea typeface="Cambria" panose="02040503050406030204" pitchFamily="18" charset="0"/>
              </a:rPr>
              <a:t>Combines the Reverse Water-Gas Shift Reaction and Fischer </a:t>
            </a:r>
            <a:r>
              <a:rPr lang="en-IN" sz="1800" kern="1200" dirty="0" err="1">
                <a:latin typeface="Cambria" panose="02040503050406030204" pitchFamily="18" charset="0"/>
                <a:ea typeface="Cambria" panose="02040503050406030204" pitchFamily="18" charset="0"/>
              </a:rPr>
              <a:t>Tropsch</a:t>
            </a:r>
            <a:r>
              <a:rPr lang="en-IN" sz="1800" kern="1200" dirty="0">
                <a:latin typeface="Cambria" panose="02040503050406030204" pitchFamily="18" charset="0"/>
                <a:ea typeface="Cambria" panose="02040503050406030204" pitchFamily="18" charset="0"/>
              </a:rPr>
              <a:t> Synthesis (FTS) to efficiently convert CO</a:t>
            </a:r>
            <a:r>
              <a:rPr lang="en-IN" sz="1800" kern="12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800" kern="1200" dirty="0">
                <a:latin typeface="Cambria" panose="02040503050406030204" pitchFamily="18" charset="0"/>
                <a:ea typeface="Cambria" panose="02040503050406030204" pitchFamily="18" charset="0"/>
              </a:rPr>
              <a:t> and H</a:t>
            </a:r>
            <a:r>
              <a:rPr lang="en-IN" sz="1800" kern="12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sz="1800" kern="1200" dirty="0">
                <a:latin typeface="Cambria" panose="02040503050406030204" pitchFamily="18" charset="0"/>
                <a:ea typeface="Cambria" panose="02040503050406030204" pitchFamily="18" charset="0"/>
              </a:rPr>
              <a:t> into a broad range of hydrocarbons with methane as th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e primary focus(CO</a:t>
            </a:r>
            <a:r>
              <a:rPr lang="en-IN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methanation)</a:t>
            </a:r>
            <a:endParaRPr lang="en-US" sz="1800" kern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2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5278D106-F392-0639-1F24-50B2C23C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IIT Indian Institute of Technology Kharagpur Logo PNG vector ...">
            <a:extLst>
              <a:ext uri="{FF2B5EF4-FFF2-40B4-BE49-F238E27FC236}">
                <a16:creationId xmlns:a16="http://schemas.microsoft.com/office/drawing/2014/main" id="{48309B47-EA66-01FF-4D11-2B03C5408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375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19200" y="87928"/>
            <a:ext cx="640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Innovation 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44A165-077F-409D-C1BA-3DD7C3FC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59C8B-67D8-F44C-7210-D69F19013B9D}"/>
              </a:ext>
            </a:extLst>
          </p:cNvPr>
          <p:cNvSpPr txBox="1"/>
          <p:nvPr/>
        </p:nvSpPr>
        <p:spPr>
          <a:xfrm>
            <a:off x="152400" y="77659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Carbon Capture Model</a:t>
            </a: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B924FE8C-525C-B590-2F84-2A073AB93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108948"/>
            <a:ext cx="7315200" cy="2362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02A252C-7331-8350-20B6-954B64BD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8" y="3434170"/>
            <a:ext cx="4800600" cy="163773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25C7B89-785E-441C-C5D9-881324227A32}"/>
              </a:ext>
            </a:extLst>
          </p:cNvPr>
          <p:cNvSpPr txBox="1"/>
          <p:nvPr/>
        </p:nvSpPr>
        <p:spPr>
          <a:xfrm>
            <a:off x="762000" y="1376481"/>
            <a:ext cx="1752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dirty="0"/>
              <a:t>Rad-Frac based </a:t>
            </a:r>
          </a:p>
          <a:p>
            <a:pPr algn="ctr"/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Model</a:t>
            </a:r>
          </a:p>
        </p:txBody>
      </p:sp>
      <p:pic>
        <p:nvPicPr>
          <p:cNvPr id="49" name="Graphic 48" descr="Line arrow: Counter-clockwise curve outline">
            <a:extLst>
              <a:ext uri="{FF2B5EF4-FFF2-40B4-BE49-F238E27FC236}">
                <a16:creationId xmlns:a16="http://schemas.microsoft.com/office/drawing/2014/main" id="{573F9099-A295-CEE3-938C-83BE7894B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474892">
            <a:off x="1524728" y="1678192"/>
            <a:ext cx="698862" cy="95093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E2C88E0-AFEA-2986-333A-4941FA66841C}"/>
              </a:ext>
            </a:extLst>
          </p:cNvPr>
          <p:cNvSpPr txBox="1"/>
          <p:nvPr/>
        </p:nvSpPr>
        <p:spPr>
          <a:xfrm>
            <a:off x="7297056" y="3141823"/>
            <a:ext cx="1415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Mono-ethanol amine used as lean solvent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2CF8E9-B050-FC9D-A61D-26BD26ED1E30}"/>
              </a:ext>
            </a:extLst>
          </p:cNvPr>
          <p:cNvSpPr/>
          <p:nvPr/>
        </p:nvSpPr>
        <p:spPr>
          <a:xfrm>
            <a:off x="7292824" y="3154396"/>
            <a:ext cx="1464255" cy="805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14FB60-BE72-E929-4062-39DAD191B80F}"/>
              </a:ext>
            </a:extLst>
          </p:cNvPr>
          <p:cNvSpPr txBox="1"/>
          <p:nvPr/>
        </p:nvSpPr>
        <p:spPr>
          <a:xfrm>
            <a:off x="3252296" y="3486245"/>
            <a:ext cx="3696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i="1" dirty="0"/>
              <a:t>Fig. 2 : MEA based carbon capture model in Aspen Plus(TRL 9)</a:t>
            </a:r>
          </a:p>
        </p:txBody>
      </p:sp>
      <p:pic>
        <p:nvPicPr>
          <p:cNvPr id="54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05E7F5EE-39E5-6DF6-7D4A-8CBE9D70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IIT Indian Institute of Technology Kharagpur Logo PNG vector ...">
            <a:extLst>
              <a:ext uri="{FF2B5EF4-FFF2-40B4-BE49-F238E27FC236}">
                <a16:creationId xmlns:a16="http://schemas.microsoft.com/office/drawing/2014/main" id="{20C6117D-617A-8F46-8533-C85E9632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1B4A7-EAD4-DA1F-D20C-325ECAAE2FA5}"/>
              </a:ext>
            </a:extLst>
          </p:cNvPr>
          <p:cNvSpPr txBox="1"/>
          <p:nvPr/>
        </p:nvSpPr>
        <p:spPr>
          <a:xfrm>
            <a:off x="4989953" y="4622896"/>
            <a:ext cx="3696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i="1" dirty="0">
                <a:latin typeface="Cambria'"/>
              </a:rPr>
              <a:t>Inspired from CO</a:t>
            </a:r>
            <a:r>
              <a:rPr lang="en-IN" sz="900" i="1" baseline="-25000" dirty="0">
                <a:latin typeface="Cambria'"/>
              </a:rPr>
              <a:t>2</a:t>
            </a:r>
            <a:r>
              <a:rPr lang="en-IN" sz="900" i="1" dirty="0">
                <a:latin typeface="Cambria'"/>
              </a:rPr>
              <a:t> Capture by Reactive Absorption-Stripping </a:t>
            </a:r>
            <a:r>
              <a:rPr lang="en-IN" sz="900" i="1" dirty="0" err="1">
                <a:latin typeface="Cambria'"/>
              </a:rPr>
              <a:t>Modeling</a:t>
            </a:r>
            <a:r>
              <a:rPr lang="en-IN" sz="900" i="1" dirty="0">
                <a:latin typeface="Cambria'"/>
              </a:rPr>
              <a:t>, Analysis and Design by </a:t>
            </a:r>
            <a:r>
              <a:rPr lang="en-IN" sz="900" i="1" dirty="0" err="1">
                <a:latin typeface="Cambria'"/>
              </a:rPr>
              <a:t>Madeddu</a:t>
            </a:r>
            <a:r>
              <a:rPr lang="en-IN" sz="900" i="1" dirty="0">
                <a:latin typeface="Cambria'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223434113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72B22-FC25-33C9-D7F0-B43B8172C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8BB217-8AAD-00AE-2030-F576C53A4FD3}"/>
              </a:ext>
            </a:extLst>
          </p:cNvPr>
          <p:cNvSpPr/>
          <p:nvPr/>
        </p:nvSpPr>
        <p:spPr>
          <a:xfrm>
            <a:off x="1219200" y="87928"/>
            <a:ext cx="640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Innovation 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7CD344-F446-20C7-2BAE-B86F1E26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9123C-A620-B3D0-8673-631288B81D3E}"/>
              </a:ext>
            </a:extLst>
          </p:cNvPr>
          <p:cNvSpPr txBox="1"/>
          <p:nvPr/>
        </p:nvSpPr>
        <p:spPr>
          <a:xfrm>
            <a:off x="228600" y="70244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Why Choose MEA for CO₂ Capture?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43A3B-69A0-4D08-54FF-5F303C679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69655"/>
            <a:ext cx="4017062" cy="3450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B70E59-2D8B-26C1-20B0-4CE7F8E0A0F4}"/>
              </a:ext>
            </a:extLst>
          </p:cNvPr>
          <p:cNvSpPr txBox="1"/>
          <p:nvPr/>
        </p:nvSpPr>
        <p:spPr>
          <a:xfrm>
            <a:off x="186288" y="4520115"/>
            <a:ext cx="394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i="1" dirty="0"/>
              <a:t>Fig 3: Relation Between absorption heat and absorption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62539-74D1-9E8A-4701-7F99F9832E6E}"/>
              </a:ext>
            </a:extLst>
          </p:cNvPr>
          <p:cNvSpPr txBox="1"/>
          <p:nvPr/>
        </p:nvSpPr>
        <p:spPr>
          <a:xfrm>
            <a:off x="4453467" y="120015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RITE Japan studied hundreds of amine solutions</a:t>
            </a:r>
            <a:r>
              <a:rPr lang="en-US" sz="1600" dirty="0"/>
              <a:t> to identify those with high CO₂ loading, fast absorption rates, and low heat of absorption.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9FBFE-736D-4597-F726-703405E4FA1B}"/>
              </a:ext>
            </a:extLst>
          </p:cNvPr>
          <p:cNvSpPr txBox="1"/>
          <p:nvPr/>
        </p:nvSpPr>
        <p:spPr>
          <a:xfrm>
            <a:off x="4453467" y="2278713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Structure–performance relationships</a:t>
            </a:r>
            <a:r>
              <a:rPr lang="en-US" sz="1600" dirty="0"/>
              <a:t> were analyzed using experiments and computational chemistry to design better solvents.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C85AD-1AE5-4F93-308A-E72852A034E1}"/>
              </a:ext>
            </a:extLst>
          </p:cNvPr>
          <p:cNvSpPr txBox="1"/>
          <p:nvPr/>
        </p:nvSpPr>
        <p:spPr>
          <a:xfrm>
            <a:off x="4453467" y="3311984"/>
            <a:ext cx="441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Key challenges like </a:t>
            </a:r>
            <a:r>
              <a:rPr lang="en-US" sz="1600" b="1" dirty="0"/>
              <a:t>amine degradation, by-product formation, and corrosion</a:t>
            </a:r>
            <a:r>
              <a:rPr lang="en-US" sz="1600" dirty="0"/>
              <a:t> were addressed with solvent reclaiming and additives — MEA remains a benchmark for performance and simplicity</a:t>
            </a:r>
            <a:endParaRPr lang="en-IN" sz="1600" dirty="0"/>
          </a:p>
        </p:txBody>
      </p:sp>
      <p:pic>
        <p:nvPicPr>
          <p:cNvPr id="12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EC2C8301-E324-8DCF-052B-A49F6F4D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IT Indian Institute of Technology Kharagpur Logo PNG vector ...">
            <a:extLst>
              <a:ext uri="{FF2B5EF4-FFF2-40B4-BE49-F238E27FC236}">
                <a16:creationId xmlns:a16="http://schemas.microsoft.com/office/drawing/2014/main" id="{6479CB56-0DAC-3B86-704C-078910C8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FD6CFA-6BDA-F0F1-2141-A44D0F18F13A}"/>
              </a:ext>
            </a:extLst>
          </p:cNvPr>
          <p:cNvSpPr txBox="1"/>
          <p:nvPr/>
        </p:nvSpPr>
        <p:spPr>
          <a:xfrm>
            <a:off x="4183069" y="4681835"/>
            <a:ext cx="4258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>
                <a:solidFill>
                  <a:srgbClr val="0070C0"/>
                </a:solidFill>
              </a:rPr>
              <a:t>Advanced CO</a:t>
            </a:r>
            <a:r>
              <a:rPr lang="en-IN" sz="1200" i="1" baseline="-25000" dirty="0">
                <a:solidFill>
                  <a:srgbClr val="0070C0"/>
                </a:solidFill>
              </a:rPr>
              <a:t>2</a:t>
            </a:r>
            <a:r>
              <a:rPr lang="en-IN" sz="1200" i="1" dirty="0">
                <a:solidFill>
                  <a:srgbClr val="0070C0"/>
                </a:solidFill>
              </a:rPr>
              <a:t> Capture Technologies Absorption, Adsorption, and Membrane </a:t>
            </a:r>
            <a:r>
              <a:rPr lang="en-IN" sz="1200" i="1" dirty="0" err="1">
                <a:solidFill>
                  <a:srgbClr val="0070C0"/>
                </a:solidFill>
              </a:rPr>
              <a:t>Seperation</a:t>
            </a:r>
            <a:r>
              <a:rPr lang="en-IN" sz="1200" i="1" dirty="0">
                <a:solidFill>
                  <a:srgbClr val="0070C0"/>
                </a:solidFill>
              </a:rPr>
              <a:t> Methods by Shin-</a:t>
            </a:r>
            <a:r>
              <a:rPr lang="en-IN" sz="1200" i="1" dirty="0" err="1">
                <a:solidFill>
                  <a:srgbClr val="0070C0"/>
                </a:solidFill>
              </a:rPr>
              <a:t>ichi</a:t>
            </a:r>
            <a:r>
              <a:rPr lang="en-IN" sz="1200" i="1" dirty="0">
                <a:solidFill>
                  <a:srgbClr val="0070C0"/>
                </a:solidFill>
              </a:rPr>
              <a:t> Nakao</a:t>
            </a:r>
          </a:p>
        </p:txBody>
      </p:sp>
    </p:spTree>
    <p:extLst>
      <p:ext uri="{BB962C8B-B14F-4D97-AF65-F5344CB8AC3E}">
        <p14:creationId xmlns:p14="http://schemas.microsoft.com/office/powerpoint/2010/main" val="13521829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2CE2B-A44E-616C-869A-0AA26015C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D864B-088F-8D7D-9933-411F87418234}"/>
              </a:ext>
            </a:extLst>
          </p:cNvPr>
          <p:cNvSpPr/>
          <p:nvPr/>
        </p:nvSpPr>
        <p:spPr>
          <a:xfrm>
            <a:off x="1219200" y="87928"/>
            <a:ext cx="640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Innovation 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E2529-F210-8098-FB5D-E9D037E8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28E9A-6E87-F57D-A999-6607A64CAE51}"/>
              </a:ext>
            </a:extLst>
          </p:cNvPr>
          <p:cNvSpPr txBox="1"/>
          <p:nvPr/>
        </p:nvSpPr>
        <p:spPr>
          <a:xfrm>
            <a:off x="135043" y="742950"/>
            <a:ext cx="6384290" cy="358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1400" b="1" dirty="0">
                <a:solidFill>
                  <a:srgbClr val="FF0000"/>
                </a:solidFill>
                <a:latin typeface="Cambria'"/>
              </a:rPr>
              <a:t>Major Problems with traditional MEA solvent technique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94166-FBB4-04F4-60F3-7AAC8F96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250"/>
            <a:ext cx="5389278" cy="2337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B94B9-B374-E067-5612-F1C4C3F415BF}"/>
              </a:ext>
            </a:extLst>
          </p:cNvPr>
          <p:cNvSpPr txBox="1"/>
          <p:nvPr/>
        </p:nvSpPr>
        <p:spPr>
          <a:xfrm>
            <a:off x="135043" y="1108928"/>
            <a:ext cx="4767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mbria'"/>
              </a:rPr>
              <a:t>Reboiler is the most energy intensive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mbria'"/>
              </a:rPr>
              <a:t>Difficult to eliminate condenser cooling duty with enough preheating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A0A1C-739F-36CF-AFC3-4C7AC83F8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680" y="1424141"/>
            <a:ext cx="4493847" cy="358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5BF271-F044-6C4F-B375-A6B49542B244}"/>
              </a:ext>
            </a:extLst>
          </p:cNvPr>
          <p:cNvSpPr txBox="1"/>
          <p:nvPr/>
        </p:nvSpPr>
        <p:spPr>
          <a:xfrm>
            <a:off x="76200" y="4279322"/>
            <a:ext cx="48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mbria'"/>
              </a:rPr>
              <a:t>Split cold solvent cools the top of the stripper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mbria'"/>
              </a:rPr>
              <a:t>Reflux flow and condenser cooling are eliminated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ambria'"/>
              </a:rPr>
              <a:t>Reduces the heat exchanger preheating duty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5C63FA-00F5-FD46-AD83-60E083C5A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367055"/>
            <a:ext cx="3773927" cy="91074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76A1EBC-A4DA-C509-9C2B-6EA80B616749}"/>
              </a:ext>
            </a:extLst>
          </p:cNvPr>
          <p:cNvSpPr/>
          <p:nvPr/>
        </p:nvSpPr>
        <p:spPr>
          <a:xfrm>
            <a:off x="8542866" y="2815325"/>
            <a:ext cx="567267" cy="5174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E14DAE-1972-1075-A73C-4088B58893EA}"/>
              </a:ext>
            </a:extLst>
          </p:cNvPr>
          <p:cNvCxnSpPr>
            <a:cxnSpLocks/>
          </p:cNvCxnSpPr>
          <p:nvPr/>
        </p:nvCxnSpPr>
        <p:spPr>
          <a:xfrm flipH="1">
            <a:off x="8325863" y="3248111"/>
            <a:ext cx="360937" cy="258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32B8AD-8EF4-97F0-127A-522B9BF61C70}"/>
              </a:ext>
            </a:extLst>
          </p:cNvPr>
          <p:cNvSpPr txBox="1"/>
          <p:nvPr/>
        </p:nvSpPr>
        <p:spPr>
          <a:xfrm>
            <a:off x="5216050" y="3377570"/>
            <a:ext cx="3204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/>
                </a:solidFill>
                <a:latin typeface="Cambria'"/>
              </a:rPr>
              <a:t>Almost 20 % reduction in Reboiler Duty!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8FB1-69FC-74AD-F140-781C7DE6CB54}"/>
              </a:ext>
            </a:extLst>
          </p:cNvPr>
          <p:cNvSpPr txBox="1"/>
          <p:nvPr/>
        </p:nvSpPr>
        <p:spPr>
          <a:xfrm>
            <a:off x="1094869" y="4077762"/>
            <a:ext cx="38073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dirty="0"/>
              <a:t>Fig. 4 : MEA based carbon capture model in Aspen Plus</a:t>
            </a:r>
          </a:p>
        </p:txBody>
      </p:sp>
      <p:pic>
        <p:nvPicPr>
          <p:cNvPr id="19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3A686D12-2A79-86A9-80A8-B6BF1B640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IIT Indian Institute of Technology Kharagpur Logo PNG vector ...">
            <a:extLst>
              <a:ext uri="{FF2B5EF4-FFF2-40B4-BE49-F238E27FC236}">
                <a16:creationId xmlns:a16="http://schemas.microsoft.com/office/drawing/2014/main" id="{5DC360E5-44D5-7647-11D8-E5E737FB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297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1E0C-957B-E341-9C2C-F61D809E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33BFD8-14BD-52F8-B893-E6AAF4E2F201}"/>
              </a:ext>
            </a:extLst>
          </p:cNvPr>
          <p:cNvSpPr/>
          <p:nvPr/>
        </p:nvSpPr>
        <p:spPr>
          <a:xfrm>
            <a:off x="1219200" y="87928"/>
            <a:ext cx="640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Innovation 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D60B74-E581-4DF8-9BB8-77436B6C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8734" y="4894149"/>
            <a:ext cx="2133600" cy="273844"/>
          </a:xfrm>
        </p:spPr>
        <p:txBody>
          <a:bodyPr/>
          <a:lstStyle/>
          <a:p>
            <a:fld id="{1A469CB6-DDC7-41DE-A6A1-C1B06B4EB34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4D8D6-D333-CA4C-B424-5B36A9A25BAD}"/>
              </a:ext>
            </a:extLst>
          </p:cNvPr>
          <p:cNvSpPr txBox="1"/>
          <p:nvPr/>
        </p:nvSpPr>
        <p:spPr>
          <a:xfrm>
            <a:off x="969010" y="740775"/>
            <a:ext cx="6384290" cy="358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1600" b="1" dirty="0">
                <a:solidFill>
                  <a:srgbClr val="FF0000"/>
                </a:solidFill>
                <a:latin typeface="Cambria'"/>
              </a:rPr>
              <a:t>Water Electrolysis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DD068-1797-0DC2-A786-30D49F49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" y="1087062"/>
            <a:ext cx="5529532" cy="2708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9660B-95EB-D441-33E4-309008068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34" y="701970"/>
            <a:ext cx="2188529" cy="3687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B5AD1B-E1E8-D54A-C97E-4E378DA29ECB}"/>
              </a:ext>
            </a:extLst>
          </p:cNvPr>
          <p:cNvCxnSpPr/>
          <p:nvPr/>
        </p:nvCxnSpPr>
        <p:spPr>
          <a:xfrm flipV="1">
            <a:off x="6286500" y="881283"/>
            <a:ext cx="486101" cy="5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956A14E-0256-1DCD-9371-ADE1BA3B1CA5}"/>
              </a:ext>
            </a:extLst>
          </p:cNvPr>
          <p:cNvSpPr txBox="1"/>
          <p:nvPr/>
        </p:nvSpPr>
        <p:spPr>
          <a:xfrm>
            <a:off x="6772601" y="682763"/>
            <a:ext cx="281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mbria" panose="02040503050406030204" pitchFamily="18" charset="0"/>
                <a:ea typeface="Cambria" panose="02040503050406030204" pitchFamily="18" charset="0"/>
              </a:rPr>
              <a:t>Takes place in cell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A7DEF-ED8F-BA4A-47F6-DD5F761ACFA5}"/>
              </a:ext>
            </a:extLst>
          </p:cNvPr>
          <p:cNvSpPr txBox="1"/>
          <p:nvPr/>
        </p:nvSpPr>
        <p:spPr>
          <a:xfrm>
            <a:off x="5649525" y="992002"/>
            <a:ext cx="552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Hydrogen production is computed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96887C-E634-C209-DFF0-0A1B82521D54}"/>
                  </a:ext>
                </a:extLst>
              </p:cNvPr>
              <p:cNvSpPr txBox="1"/>
              <p:nvPr/>
            </p:nvSpPr>
            <p:spPr>
              <a:xfrm>
                <a:off x="3950734" y="1242014"/>
                <a:ext cx="6096000" cy="533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d>
                        <m:dPr>
                          <m:ctrlP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𝑺𝒕𝒂𝒄𝒌</m:t>
                          </m:r>
                          <m: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d>
                            <m:dPr>
                              <m:ctrlPr>
                                <a:rPr lang="en-IN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𝑪𝒆𝒍𝒍</m:t>
                              </m:r>
                            </m:e>
                          </m:d>
                          <m: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den>
                      </m:f>
                      <m:r>
                        <a:rPr lang="en-IN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96887C-E634-C209-DFF0-0A1B82521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734" y="1242014"/>
                <a:ext cx="6096000" cy="533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0433FEB-409C-C69D-2DA6-9FBBB70A86B0}"/>
              </a:ext>
            </a:extLst>
          </p:cNvPr>
          <p:cNvSpPr txBox="1"/>
          <p:nvPr/>
        </p:nvSpPr>
        <p:spPr>
          <a:xfrm>
            <a:off x="5366291" y="17783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The power requirement is calculated as follows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E07F7A-8DE3-352E-7FB3-834A156089AD}"/>
                  </a:ext>
                </a:extLst>
              </p:cNvPr>
              <p:cNvSpPr txBox="1"/>
              <p:nvPr/>
            </p:nvSpPr>
            <p:spPr>
              <a:xfrm>
                <a:off x="3733800" y="2152155"/>
                <a:ext cx="67394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𝐒𝐭𝐚𝐜𝐤</m:t>
                          </m:r>
                        </m:e>
                      </m:d>
                      <m:r>
                        <a:rPr lang="en-IN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I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𝐜𝐞𝐥𝐥</m:t>
                          </m:r>
                        </m:e>
                      </m:d>
                      <m:r>
                        <a:rPr lang="en-IN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IN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en-IN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E07F7A-8DE3-352E-7FB3-834A15608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152155"/>
                <a:ext cx="673946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2DF6107-3F31-3394-98D3-BD9CF0DED119}"/>
              </a:ext>
            </a:extLst>
          </p:cNvPr>
          <p:cNvSpPr txBox="1"/>
          <p:nvPr/>
        </p:nvSpPr>
        <p:spPr>
          <a:xfrm>
            <a:off x="6019800" y="2478176"/>
            <a:ext cx="2667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V(Cell) : Cell voltage (V)</a:t>
            </a:r>
          </a:p>
          <a:p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N: Number of cells of the stack</a:t>
            </a:r>
          </a:p>
          <a:p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I: Current (A)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0DAA2-5313-1B87-640D-049094857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4221" y="3128342"/>
            <a:ext cx="4631806" cy="1623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B35878-5F2E-2739-78A3-D01ACEE3DCCA}"/>
              </a:ext>
            </a:extLst>
          </p:cNvPr>
          <p:cNvSpPr txBox="1"/>
          <p:nvPr/>
        </p:nvSpPr>
        <p:spPr>
          <a:xfrm>
            <a:off x="4384221" y="4720546"/>
            <a:ext cx="4812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Fig 6: Operation unit developed in Aspen Custom Modeler for modelling the tank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973271-6F9C-4028-5CB6-50C77990E3A5}"/>
              </a:ext>
            </a:extLst>
          </p:cNvPr>
          <p:cNvSpPr txBox="1"/>
          <p:nvPr/>
        </p:nvSpPr>
        <p:spPr>
          <a:xfrm>
            <a:off x="187158" y="3861641"/>
            <a:ext cx="410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/>
              <a:t>Fig 5: Aspen Plus flowsheet of water electrolysis process(TRL4)</a:t>
            </a:r>
          </a:p>
        </p:txBody>
      </p:sp>
      <p:pic>
        <p:nvPicPr>
          <p:cNvPr id="17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6C45E98C-0E84-FE16-0D05-B15BEB773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IT Indian Institute of Technology Kharagpur Logo PNG vector ...">
            <a:extLst>
              <a:ext uri="{FF2B5EF4-FFF2-40B4-BE49-F238E27FC236}">
                <a16:creationId xmlns:a16="http://schemas.microsoft.com/office/drawing/2014/main" id="{DE736894-1A9C-F186-7A5D-018DB01D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0834A6-96F4-2C48-53F5-E9B487F56A80}"/>
              </a:ext>
            </a:extLst>
          </p:cNvPr>
          <p:cNvSpPr txBox="1"/>
          <p:nvPr/>
        </p:nvSpPr>
        <p:spPr>
          <a:xfrm>
            <a:off x="11666" y="4704031"/>
            <a:ext cx="41099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dirty="0">
                <a:solidFill>
                  <a:srgbClr val="0070C0"/>
                </a:solidFill>
              </a:rPr>
              <a:t>Adapted from Aspen Plus model of an alkaline electrolysis system for H</a:t>
            </a:r>
            <a:r>
              <a:rPr lang="en-IN" sz="1100" i="1" baseline="-25000" dirty="0">
                <a:solidFill>
                  <a:srgbClr val="0070C0"/>
                </a:solidFill>
              </a:rPr>
              <a:t>2</a:t>
            </a:r>
            <a:r>
              <a:rPr lang="en-IN" sz="1100" i="1" dirty="0">
                <a:solidFill>
                  <a:srgbClr val="0070C0"/>
                </a:solidFill>
              </a:rPr>
              <a:t> production, Sanchez et al.</a:t>
            </a:r>
          </a:p>
        </p:txBody>
      </p:sp>
    </p:spTree>
    <p:extLst>
      <p:ext uri="{BB962C8B-B14F-4D97-AF65-F5344CB8AC3E}">
        <p14:creationId xmlns:p14="http://schemas.microsoft.com/office/powerpoint/2010/main" val="10136530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5E132-2FE4-0C3B-0C68-1C45BB6C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CBA183-3CAC-38F9-8E90-B02EB0F64F5D}"/>
              </a:ext>
            </a:extLst>
          </p:cNvPr>
          <p:cNvSpPr/>
          <p:nvPr/>
        </p:nvSpPr>
        <p:spPr>
          <a:xfrm>
            <a:off x="1219200" y="87928"/>
            <a:ext cx="640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70C0"/>
                </a:solidFill>
                <a:latin typeface="Arial Black" pitchFamily="34" charset="0"/>
                <a:ea typeface="Calibri" pitchFamily="34" charset="0"/>
                <a:cs typeface="Arial" pitchFamily="34" charset="0"/>
              </a:rPr>
              <a:t>Innovation 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E88A3-6717-27CF-20EB-AB0DCC8C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9CB6-DDC7-41DE-A6A1-C1B06B4EB34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57E8C-6C11-23AC-A11B-BC2CF028A519}"/>
              </a:ext>
            </a:extLst>
          </p:cNvPr>
          <p:cNvSpPr txBox="1"/>
          <p:nvPr/>
        </p:nvSpPr>
        <p:spPr>
          <a:xfrm>
            <a:off x="228600" y="70244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Methanation Model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41ED34-BE91-C98C-6CC3-9C7621365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28188"/>
            <a:ext cx="7123237" cy="200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E89082-E949-6222-04D4-60A3D843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23" y="772533"/>
            <a:ext cx="4027134" cy="3910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C3CFAC-ACEE-7812-3567-F1688A28925C}"/>
              </a:ext>
            </a:extLst>
          </p:cNvPr>
          <p:cNvSpPr txBox="1"/>
          <p:nvPr/>
        </p:nvSpPr>
        <p:spPr>
          <a:xfrm>
            <a:off x="190500" y="3734634"/>
            <a:ext cx="320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Feed Handling &amp; Reaction</a:t>
            </a:r>
            <a:r>
              <a:rPr lang="en-US" sz="1400" dirty="0"/>
              <a:t>: CO₂ and H₂ </a:t>
            </a:r>
            <a:r>
              <a:rPr lang="en-US" sz="1400" b="1" dirty="0"/>
              <a:t>(4:1 ratio)</a:t>
            </a:r>
            <a:r>
              <a:rPr lang="en-US" sz="1400" dirty="0"/>
              <a:t> are pressure-adjusted and mixed before entering a single adiabatic reactor using a </a:t>
            </a:r>
            <a:r>
              <a:rPr lang="en-US" sz="1400" b="1" dirty="0"/>
              <a:t>0.5 </a:t>
            </a:r>
            <a:r>
              <a:rPr lang="en-US" sz="1400" b="1" dirty="0" err="1"/>
              <a:t>wt</a:t>
            </a:r>
            <a:r>
              <a:rPr lang="en-US" sz="1400" b="1" dirty="0"/>
              <a:t>% Ru/</a:t>
            </a:r>
            <a:r>
              <a:rPr lang="en-US" sz="1400" b="1" dirty="0" err="1"/>
              <a:t>Al₂O</a:t>
            </a:r>
            <a:r>
              <a:rPr lang="en-US" sz="1400" b="1" dirty="0"/>
              <a:t>₃ </a:t>
            </a:r>
            <a:r>
              <a:rPr lang="en-US" sz="1400" dirty="0"/>
              <a:t>catalyst.</a:t>
            </a:r>
            <a:endParaRPr lang="en-I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218C1-F813-EBF4-C779-602368AE38A0}"/>
              </a:ext>
            </a:extLst>
          </p:cNvPr>
          <p:cNvSpPr txBox="1"/>
          <p:nvPr/>
        </p:nvSpPr>
        <p:spPr>
          <a:xfrm>
            <a:off x="3390900" y="3734634"/>
            <a:ext cx="320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Energy Integration</a:t>
            </a:r>
            <a:r>
              <a:rPr lang="en-IN" sz="1400" dirty="0"/>
              <a:t>: A turbo-expander decompresses high-pressure H₂, recovering energy, while </a:t>
            </a:r>
            <a:r>
              <a:rPr lang="en-IN" sz="1400" b="1" dirty="0"/>
              <a:t>60%</a:t>
            </a:r>
            <a:r>
              <a:rPr lang="en-IN" sz="1400" dirty="0"/>
              <a:t> product recirculation helps stabilize reactor temperature.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21AB73-D074-7B07-23E2-A245EDAF4B9C}"/>
              </a:ext>
            </a:extLst>
          </p:cNvPr>
          <p:cNvSpPr txBox="1"/>
          <p:nvPr/>
        </p:nvSpPr>
        <p:spPr>
          <a:xfrm>
            <a:off x="6367362" y="3734634"/>
            <a:ext cx="271812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Product Quality &amp; Output</a:t>
            </a:r>
            <a:r>
              <a:rPr lang="en-US" sz="1400" dirty="0"/>
              <a:t>: After synthesis and water removal, the CH₄-rich gas achieves &gt;</a:t>
            </a:r>
            <a:r>
              <a:rPr lang="en-US" sz="1400" b="1" dirty="0"/>
              <a:t>96 mol% </a:t>
            </a:r>
            <a:r>
              <a:rPr lang="en-US" sz="1400" dirty="0"/>
              <a:t>purity suitable for grid injection, with a system output of </a:t>
            </a:r>
            <a:r>
              <a:rPr lang="en-US" sz="1400" b="1" dirty="0"/>
              <a:t>148 MW</a:t>
            </a:r>
            <a:r>
              <a:rPr lang="en-US" sz="1400" dirty="0"/>
              <a:t>.</a:t>
            </a:r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B8F23-B447-023B-20D5-0B32AC45E313}"/>
              </a:ext>
            </a:extLst>
          </p:cNvPr>
          <p:cNvSpPr txBox="1"/>
          <p:nvPr/>
        </p:nvSpPr>
        <p:spPr>
          <a:xfrm>
            <a:off x="2819400" y="3320713"/>
            <a:ext cx="410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/>
              <a:t>Fig 7: Process flow diagram of CO</a:t>
            </a:r>
            <a:r>
              <a:rPr lang="en-IN" sz="1200" i="1" baseline="-25000" dirty="0"/>
              <a:t>2</a:t>
            </a:r>
            <a:r>
              <a:rPr lang="en-IN" sz="1200" i="1" dirty="0"/>
              <a:t> methanation</a:t>
            </a:r>
          </a:p>
        </p:txBody>
      </p:sp>
      <p:pic>
        <p:nvPicPr>
          <p:cNvPr id="19" name="Picture 2" descr="Download Indian Oil Corporation Logo in SVG Vector or PNG ...">
            <a:extLst>
              <a:ext uri="{FF2B5EF4-FFF2-40B4-BE49-F238E27FC236}">
                <a16:creationId xmlns:a16="http://schemas.microsoft.com/office/drawing/2014/main" id="{E98450AA-C25F-DDEF-35D0-44EDFE2A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124649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IIT Indian Institute of Technology Kharagpur Logo PNG vector ...">
            <a:extLst>
              <a:ext uri="{FF2B5EF4-FFF2-40B4-BE49-F238E27FC236}">
                <a16:creationId xmlns:a16="http://schemas.microsoft.com/office/drawing/2014/main" id="{7968BF88-8E98-7BD9-9205-B6CDA3DB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10" y="-95251"/>
            <a:ext cx="1070790" cy="8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76108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6965</TotalTime>
  <Words>1523</Words>
  <Application>Microsoft Office PowerPoint</Application>
  <PresentationFormat>On-screen Show (16:9)</PresentationFormat>
  <Paragraphs>212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Black</vt:lpstr>
      <vt:lpstr>Calibri</vt:lpstr>
      <vt:lpstr>Cambria</vt:lpstr>
      <vt:lpstr>Cambria'</vt:lpstr>
      <vt:lpstr>Cambria Math</vt:lpstr>
      <vt:lpstr>Lora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 ILDS Bharat Flow Analytics</dc:title>
  <dc:creator>00225621</dc:creator>
  <cp:lastModifiedBy>Arghadeep Biswas</cp:lastModifiedBy>
  <cp:revision>171</cp:revision>
  <cp:lastPrinted>2024-06-07T04:35:13Z</cp:lastPrinted>
  <dcterms:created xsi:type="dcterms:W3CDTF">2017-07-11T10:25:10Z</dcterms:created>
  <dcterms:modified xsi:type="dcterms:W3CDTF">2025-06-19T15:59:56Z</dcterms:modified>
</cp:coreProperties>
</file>